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8" r:id="rId1"/>
  </p:sldMasterIdLst>
  <p:notesMasterIdLst>
    <p:notesMasterId r:id="rId48"/>
  </p:notesMasterIdLst>
  <p:sldIdLst>
    <p:sldId id="273" r:id="rId2"/>
    <p:sldId id="256" r:id="rId3"/>
    <p:sldId id="257" r:id="rId4"/>
    <p:sldId id="258" r:id="rId5"/>
    <p:sldId id="368" r:id="rId6"/>
    <p:sldId id="420" r:id="rId7"/>
    <p:sldId id="382" r:id="rId8"/>
    <p:sldId id="421" r:id="rId9"/>
    <p:sldId id="422" r:id="rId10"/>
    <p:sldId id="423" r:id="rId11"/>
    <p:sldId id="424" r:id="rId12"/>
    <p:sldId id="425" r:id="rId13"/>
    <p:sldId id="426" r:id="rId14"/>
    <p:sldId id="427" r:id="rId15"/>
    <p:sldId id="428" r:id="rId16"/>
    <p:sldId id="429" r:id="rId17"/>
    <p:sldId id="430" r:id="rId18"/>
    <p:sldId id="431" r:id="rId19"/>
    <p:sldId id="432" r:id="rId20"/>
    <p:sldId id="433" r:id="rId21"/>
    <p:sldId id="434" r:id="rId22"/>
    <p:sldId id="435" r:id="rId23"/>
    <p:sldId id="436" r:id="rId24"/>
    <p:sldId id="437" r:id="rId25"/>
    <p:sldId id="438" r:id="rId26"/>
    <p:sldId id="439" r:id="rId27"/>
    <p:sldId id="440" r:id="rId28"/>
    <p:sldId id="441" r:id="rId29"/>
    <p:sldId id="442" r:id="rId30"/>
    <p:sldId id="445" r:id="rId31"/>
    <p:sldId id="446" r:id="rId32"/>
    <p:sldId id="447" r:id="rId33"/>
    <p:sldId id="448" r:id="rId34"/>
    <p:sldId id="449" r:id="rId35"/>
    <p:sldId id="450" r:id="rId36"/>
    <p:sldId id="451" r:id="rId37"/>
    <p:sldId id="452" r:id="rId38"/>
    <p:sldId id="453" r:id="rId39"/>
    <p:sldId id="454" r:id="rId40"/>
    <p:sldId id="455" r:id="rId41"/>
    <p:sldId id="456" r:id="rId42"/>
    <p:sldId id="457" r:id="rId43"/>
    <p:sldId id="458" r:id="rId44"/>
    <p:sldId id="459" r:id="rId45"/>
    <p:sldId id="460" r:id="rId46"/>
    <p:sldId id="46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620"/>
    <a:srgbClr val="007A37"/>
    <a:srgbClr val="65FFAB"/>
    <a:srgbClr val="CC3300"/>
    <a:srgbClr val="FF44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392"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C72400-3D7E-440D-9EA4-340B6948EFC7}" type="datetimeFigureOut">
              <a:rPr lang="en-US" smtClean="0"/>
              <a:t>1/11/2022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1315A5-469A-4287-94FC-053411E55871}" type="slidenum">
              <a:rPr lang="en-US" smtClean="0"/>
              <a:t>‹#›</a:t>
            </a:fld>
            <a:endParaRPr lang="en-US"/>
          </a:p>
        </p:txBody>
      </p:sp>
    </p:spTree>
    <p:extLst>
      <p:ext uri="{BB962C8B-B14F-4D97-AF65-F5344CB8AC3E}">
        <p14:creationId xmlns:p14="http://schemas.microsoft.com/office/powerpoint/2010/main" val="2124014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1315A5-469A-4287-94FC-053411E55871}" type="slidenum">
              <a:rPr lang="en-US" smtClean="0"/>
              <a:t>6</a:t>
            </a:fld>
            <a:endParaRPr lang="en-US"/>
          </a:p>
        </p:txBody>
      </p:sp>
    </p:spTree>
    <p:extLst>
      <p:ext uri="{BB962C8B-B14F-4D97-AF65-F5344CB8AC3E}">
        <p14:creationId xmlns:p14="http://schemas.microsoft.com/office/powerpoint/2010/main" val="4076810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6DEA1-B942-4105-B780-AA6C61DD62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ED8410-E9AB-4A80-BB9A-E3A6E3271E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FF2968-7F1C-42FC-AFB1-9B32C6A0488B}"/>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BA99A284-56BC-4FC1-A400-42D081937F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FE2E14-048B-4BDE-A400-A8B4D97E4B88}"/>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193647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4FE2E-C0F7-4C5C-9CEA-D28CAF746B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AFFC02-D00B-40EF-A92A-99EE353FEF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C0520-4F6A-4645-ACF2-633F2B8BAFE5}"/>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9C128E26-4B24-4EB8-9B99-E9742BE1A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B4648B-63DE-4DE5-ACB2-F06C6BB389E8}"/>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2610743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D4BD0A-36E0-4A67-935D-0CFFB59019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A6CBB32-FF68-4AC7-8A6A-9CA9A77329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485DC6-5CBF-4043-ADF2-B93127769434}"/>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DFA9EDF2-3D5C-40A4-AD02-AB4ECC9C9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93139-6470-4812-BC98-5DD6B0171BC4}"/>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257330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4F218-30FC-44E8-9D16-0F00FA18C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236FA2-EEF2-44EC-A633-201B006A05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D99C7E-0DBA-4793-91C9-84ADCA9D7D64}"/>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6A9873C3-6EEF-4638-9F4D-35A5ED78EE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D79E4-E955-42EA-9FFC-F59B57EB3B1F}"/>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862613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E240F-92C2-40DF-AA68-ACDE501AF0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ADAB4D-24B0-41B7-A749-0CCCFAA88F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8BAACE-EDC7-40FD-89D4-C20D07AAF04B}"/>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4A659CB7-3965-4EC9-BB27-3C56540132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B57475-5568-4B32-A941-7E2BAA54BE97}"/>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933398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61F24-DB25-4ED6-9B6A-52FD23202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696F65-D8AD-425B-B8FE-39F68D53E4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905CCF-9B28-43A2-8F24-52C7BFE8F6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BFAE70-89B6-4E4A-95D1-E12F9266A6AD}"/>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6" name="Footer Placeholder 5">
            <a:extLst>
              <a:ext uri="{FF2B5EF4-FFF2-40B4-BE49-F238E27FC236}">
                <a16:creationId xmlns:a16="http://schemas.microsoft.com/office/drawing/2014/main" id="{E33AB15E-F5A7-461D-8A0D-CDB81ACA95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3A2958-D4F3-435C-8142-47605F279E98}"/>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936025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558F8-198F-4434-A132-09ECFB4430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15A783-B685-42F5-A30E-27E7977F3B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FF1C60-0F6F-4109-AFFE-B9487761F3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3B96CD-25CD-439E-B6E6-C84C3685B8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D748D5-47C4-4749-9B40-9F3F7E4D1D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1208C3-1B0D-418B-98BE-EE83E2DD1A6F}"/>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8" name="Footer Placeholder 7">
            <a:extLst>
              <a:ext uri="{FF2B5EF4-FFF2-40B4-BE49-F238E27FC236}">
                <a16:creationId xmlns:a16="http://schemas.microsoft.com/office/drawing/2014/main" id="{AB85FD22-E0EF-47FD-BDFA-4DE3A771CE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B7E6D0-175F-49B4-8635-FF7663F73273}"/>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2129422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51386-720D-4B6D-8A7C-C63FCF7590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F48BE7-499A-41B9-8210-EA417E0B244D}"/>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4" name="Footer Placeholder 3">
            <a:extLst>
              <a:ext uri="{FF2B5EF4-FFF2-40B4-BE49-F238E27FC236}">
                <a16:creationId xmlns:a16="http://schemas.microsoft.com/office/drawing/2014/main" id="{6E8C1033-0E84-4C11-A608-64AA65FCC2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095E14-D7F1-4558-9D6D-C864D66BF04B}"/>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1856658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16908A-7C97-4B84-8E24-B7DAE0A5D2B9}"/>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3" name="Footer Placeholder 2">
            <a:extLst>
              <a:ext uri="{FF2B5EF4-FFF2-40B4-BE49-F238E27FC236}">
                <a16:creationId xmlns:a16="http://schemas.microsoft.com/office/drawing/2014/main" id="{12CE7DC2-D6CB-4AA2-B637-DE5B49E5DB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88BD0E-2FC1-499B-B295-01C45C132E25}"/>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2258293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5FC19-7435-4813-A9B9-6EA19C23E6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77EDBB-01A5-48AC-99F5-6E1F7069FF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7A22B8-E25D-490A-BD7F-37431E55B4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E8E724-2AC7-416E-B8D5-EB99F574F21C}"/>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6" name="Footer Placeholder 5">
            <a:extLst>
              <a:ext uri="{FF2B5EF4-FFF2-40B4-BE49-F238E27FC236}">
                <a16:creationId xmlns:a16="http://schemas.microsoft.com/office/drawing/2014/main" id="{238FE5CE-FBC7-4597-B74C-3AB5E8BF6E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272EF-B660-44AC-A66B-6EDD00C50E97}"/>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2868151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A96CA-C001-4815-975A-229C32560A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F575CB-F7E4-49A7-AD73-80C3DEC3ED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0ED32D-BE05-44E1-87D9-1A8C9E2509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0A09B3-A8C0-467C-92A6-03DBDF1CE9AF}"/>
              </a:ext>
            </a:extLst>
          </p:cNvPr>
          <p:cNvSpPr>
            <a:spLocks noGrp="1"/>
          </p:cNvSpPr>
          <p:nvPr>
            <p:ph type="dt" sz="half" idx="10"/>
          </p:nvPr>
        </p:nvSpPr>
        <p:spPr/>
        <p:txBody>
          <a:bodyPr/>
          <a:lstStyle/>
          <a:p>
            <a:fld id="{D465AAC8-2092-48F0-B34D-B8CCCF906370}" type="datetimeFigureOut">
              <a:rPr lang="en-US" smtClean="0"/>
              <a:t>1/11/2022</a:t>
            </a:fld>
            <a:endParaRPr lang="en-US"/>
          </a:p>
        </p:txBody>
      </p:sp>
      <p:sp>
        <p:nvSpPr>
          <p:cNvPr id="6" name="Footer Placeholder 5">
            <a:extLst>
              <a:ext uri="{FF2B5EF4-FFF2-40B4-BE49-F238E27FC236}">
                <a16:creationId xmlns:a16="http://schemas.microsoft.com/office/drawing/2014/main" id="{51C445CF-13AE-4F7A-963B-408B58007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E03878-CDAC-4307-9C4C-6B756A292EF6}"/>
              </a:ext>
            </a:extLst>
          </p:cNvPr>
          <p:cNvSpPr>
            <a:spLocks noGrp="1"/>
          </p:cNvSpPr>
          <p:nvPr>
            <p:ph type="sldNum" sz="quarter" idx="12"/>
          </p:nvPr>
        </p:nvSpPr>
        <p:spPr/>
        <p:txBody>
          <a:bodyPr/>
          <a:lstStyle/>
          <a:p>
            <a:fld id="{884D3988-B388-488A-8082-C4476728DA82}" type="slidenum">
              <a:rPr lang="en-US" smtClean="0"/>
              <a:t>‹#›</a:t>
            </a:fld>
            <a:endParaRPr lang="en-US"/>
          </a:p>
        </p:txBody>
      </p:sp>
    </p:spTree>
    <p:extLst>
      <p:ext uri="{BB962C8B-B14F-4D97-AF65-F5344CB8AC3E}">
        <p14:creationId xmlns:p14="http://schemas.microsoft.com/office/powerpoint/2010/main" val="1140167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19D57F-0FC2-43FA-B8BD-D62AD90D33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EF4C3D-DE58-495A-9861-2CB879B7F3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CB979-A5AB-4BDD-83A3-ED8ADE7FF3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65AAC8-2092-48F0-B34D-B8CCCF906370}" type="datetimeFigureOut">
              <a:rPr lang="en-US" smtClean="0"/>
              <a:t>1/11/2022</a:t>
            </a:fld>
            <a:endParaRPr lang="en-US"/>
          </a:p>
        </p:txBody>
      </p:sp>
      <p:sp>
        <p:nvSpPr>
          <p:cNvPr id="5" name="Footer Placeholder 4">
            <a:extLst>
              <a:ext uri="{FF2B5EF4-FFF2-40B4-BE49-F238E27FC236}">
                <a16:creationId xmlns:a16="http://schemas.microsoft.com/office/drawing/2014/main" id="{96D044F0-88E5-4431-B4B6-2DCA9574FB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EAC9FE-E377-4D29-8348-7274FBE32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D3988-B388-488A-8082-C4476728DA82}" type="slidenum">
              <a:rPr lang="en-US" smtClean="0"/>
              <a:t>‹#›</a:t>
            </a:fld>
            <a:endParaRPr lang="en-US"/>
          </a:p>
        </p:txBody>
      </p:sp>
    </p:spTree>
    <p:extLst>
      <p:ext uri="{BB962C8B-B14F-4D97-AF65-F5344CB8AC3E}">
        <p14:creationId xmlns:p14="http://schemas.microsoft.com/office/powerpoint/2010/main" val="4193298152"/>
      </p:ext>
    </p:extLst>
  </p:cSld>
  <p:clrMap bg1="lt1" tx1="dk1" bg2="lt2" tx2="dk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 id="2147483816" r:id="rId8"/>
    <p:sldLayoutId id="2147483817" r:id="rId9"/>
    <p:sldLayoutId id="2147483818" r:id="rId10"/>
    <p:sldLayoutId id="21474838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0D4B26-D679-4FB4-B936-3F88F1915D32}"/>
              </a:ext>
            </a:extLst>
          </p:cNvPr>
          <p:cNvSpPr/>
          <p:nvPr/>
        </p:nvSpPr>
        <p:spPr>
          <a:xfrm>
            <a:off x="0" y="0"/>
            <a:ext cx="12192000" cy="685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4FEFEDF-5770-40AF-B49C-5BA88A191546}"/>
              </a:ext>
            </a:extLst>
          </p:cNvPr>
          <p:cNvSpPr txBox="1"/>
          <p:nvPr/>
        </p:nvSpPr>
        <p:spPr>
          <a:xfrm>
            <a:off x="373625" y="1322268"/>
            <a:ext cx="6985819" cy="2123658"/>
          </a:xfrm>
          <a:prstGeom prst="rect">
            <a:avLst/>
          </a:prstGeom>
          <a:noFill/>
        </p:spPr>
        <p:txBody>
          <a:bodyPr wrap="square" rtlCol="0">
            <a:spAutoFit/>
          </a:bodyPr>
          <a:lstStyle/>
          <a:p>
            <a:pPr algn="ctr"/>
            <a:r>
              <a:rPr lang="en-US" sz="4400" b="1" dirty="0"/>
              <a:t>THE 8051</a:t>
            </a:r>
          </a:p>
          <a:p>
            <a:pPr algn="ctr"/>
            <a:r>
              <a:rPr lang="en-US" sz="4400" b="1" dirty="0"/>
              <a:t>MICROCONTROLLER &amp; Embedded Systems</a:t>
            </a:r>
          </a:p>
        </p:txBody>
      </p:sp>
      <p:sp>
        <p:nvSpPr>
          <p:cNvPr id="5" name="TextBox 4">
            <a:extLst>
              <a:ext uri="{FF2B5EF4-FFF2-40B4-BE49-F238E27FC236}">
                <a16:creationId xmlns:a16="http://schemas.microsoft.com/office/drawing/2014/main" id="{3C3433A4-5538-42A5-8C39-9A740F184335}"/>
              </a:ext>
            </a:extLst>
          </p:cNvPr>
          <p:cNvSpPr txBox="1"/>
          <p:nvPr/>
        </p:nvSpPr>
        <p:spPr>
          <a:xfrm>
            <a:off x="11982" y="3837801"/>
            <a:ext cx="7492181" cy="830997"/>
          </a:xfrm>
          <a:prstGeom prst="rect">
            <a:avLst/>
          </a:prstGeom>
          <a:noFill/>
        </p:spPr>
        <p:txBody>
          <a:bodyPr wrap="square" rtlCol="0">
            <a:spAutoFit/>
          </a:bodyPr>
          <a:lstStyle/>
          <a:p>
            <a:pPr algn="ctr"/>
            <a:r>
              <a:rPr lang="en-US" sz="2400" b="1" i="0" dirty="0">
                <a:solidFill>
                  <a:srgbClr val="004620"/>
                </a:solidFill>
                <a:effectLst/>
              </a:rPr>
              <a:t>Muhammad Ali </a:t>
            </a:r>
            <a:r>
              <a:rPr lang="en-US" sz="2400" b="1" i="0" dirty="0" err="1">
                <a:solidFill>
                  <a:srgbClr val="004620"/>
                </a:solidFill>
                <a:effectLst/>
              </a:rPr>
              <a:t>Mazidi</a:t>
            </a:r>
            <a:r>
              <a:rPr lang="en-US" sz="2400" b="1" i="0" dirty="0">
                <a:solidFill>
                  <a:srgbClr val="004620"/>
                </a:solidFill>
                <a:effectLst/>
              </a:rPr>
              <a:t>, Janice </a:t>
            </a:r>
            <a:r>
              <a:rPr lang="en-US" sz="2400" b="1" i="0" dirty="0" err="1">
                <a:solidFill>
                  <a:srgbClr val="004620"/>
                </a:solidFill>
                <a:effectLst/>
              </a:rPr>
              <a:t>Mazidi</a:t>
            </a:r>
            <a:r>
              <a:rPr lang="en-US" sz="2400" b="1" dirty="0">
                <a:solidFill>
                  <a:srgbClr val="004620"/>
                </a:solidFill>
              </a:rPr>
              <a:t> </a:t>
            </a:r>
          </a:p>
          <a:p>
            <a:pPr algn="ctr"/>
            <a:r>
              <a:rPr lang="en-US" sz="2400" b="1" dirty="0">
                <a:solidFill>
                  <a:srgbClr val="004620"/>
                </a:solidFill>
              </a:rPr>
              <a:t>&amp; </a:t>
            </a:r>
            <a:r>
              <a:rPr lang="en-US" sz="2400" b="1" i="0" dirty="0" err="1">
                <a:solidFill>
                  <a:srgbClr val="004620"/>
                </a:solidFill>
                <a:effectLst/>
              </a:rPr>
              <a:t>Rolin</a:t>
            </a:r>
            <a:r>
              <a:rPr lang="en-US" sz="2400" b="1" i="0" dirty="0">
                <a:solidFill>
                  <a:srgbClr val="004620"/>
                </a:solidFill>
                <a:effectLst/>
              </a:rPr>
              <a:t> McKinlay</a:t>
            </a:r>
            <a:endParaRPr lang="en-US" sz="2400" b="1" dirty="0">
              <a:solidFill>
                <a:srgbClr val="004620"/>
              </a:solidFill>
            </a:endParaRPr>
          </a:p>
        </p:txBody>
      </p:sp>
      <p:sp>
        <p:nvSpPr>
          <p:cNvPr id="7" name="Rectangle 6">
            <a:extLst>
              <a:ext uri="{FF2B5EF4-FFF2-40B4-BE49-F238E27FC236}">
                <a16:creationId xmlns:a16="http://schemas.microsoft.com/office/drawing/2014/main" id="{72258540-EF72-4F66-AD3B-7B8F75230762}"/>
              </a:ext>
            </a:extLst>
          </p:cNvPr>
          <p:cNvSpPr/>
          <p:nvPr/>
        </p:nvSpPr>
        <p:spPr>
          <a:xfrm>
            <a:off x="0" y="6194322"/>
            <a:ext cx="12192000" cy="6618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C120A785-9DB9-4E6F-9E3C-A13BDB0AA8F6}"/>
              </a:ext>
            </a:extLst>
          </p:cNvPr>
          <p:cNvCxnSpPr>
            <a:cxnSpLocks/>
          </p:cNvCxnSpPr>
          <p:nvPr/>
        </p:nvCxnSpPr>
        <p:spPr>
          <a:xfrm>
            <a:off x="373625" y="3800510"/>
            <a:ext cx="6469626" cy="0"/>
          </a:xfrm>
          <a:prstGeom prst="line">
            <a:avLst/>
          </a:prstGeom>
          <a:ln>
            <a:solidFill>
              <a:srgbClr val="00B050"/>
            </a:solidFill>
          </a:ln>
        </p:spPr>
        <p:style>
          <a:lnRef idx="1">
            <a:schemeClr val="accent3"/>
          </a:lnRef>
          <a:fillRef idx="0">
            <a:schemeClr val="accent3"/>
          </a:fillRef>
          <a:effectRef idx="0">
            <a:schemeClr val="accent3"/>
          </a:effectRef>
          <a:fontRef idx="minor">
            <a:schemeClr val="tx1"/>
          </a:fontRef>
        </p:style>
      </p:cxnSp>
      <p:pic>
        <p:nvPicPr>
          <p:cNvPr id="8" name="Picture 7">
            <a:extLst>
              <a:ext uri="{FF2B5EF4-FFF2-40B4-BE49-F238E27FC236}">
                <a16:creationId xmlns:a16="http://schemas.microsoft.com/office/drawing/2014/main" id="{574BD9BB-EABB-49FE-ACF4-2C4E151BD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6145" y="715911"/>
            <a:ext cx="3619500" cy="4762500"/>
          </a:xfrm>
          <a:prstGeom prst="rect">
            <a:avLst/>
          </a:prstGeom>
        </p:spPr>
      </p:pic>
    </p:spTree>
    <p:extLst>
      <p:ext uri="{BB962C8B-B14F-4D97-AF65-F5344CB8AC3E}">
        <p14:creationId xmlns:p14="http://schemas.microsoft.com/office/powerpoint/2010/main" val="1081109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heel(1)">
                                      <p:cBhvr>
                                        <p:cTn id="13" dur="2000"/>
                                        <p:tgtEl>
                                          <p:spTgt spid="9"/>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heel(1)">
                                      <p:cBhvr>
                                        <p:cTn id="16"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Mode 1 programming</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703277" y="2566219"/>
            <a:ext cx="10785446"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83BE602B-6461-460C-893D-07BC693DC5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812" y="2971962"/>
            <a:ext cx="10312450" cy="2206791"/>
          </a:xfrm>
          <a:prstGeom prst="rect">
            <a:avLst/>
          </a:prstGeom>
        </p:spPr>
      </p:pic>
    </p:spTree>
    <p:extLst>
      <p:ext uri="{BB962C8B-B14F-4D97-AF65-F5344CB8AC3E}">
        <p14:creationId xmlns:p14="http://schemas.microsoft.com/office/powerpoint/2010/main" val="2567004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randombar(horizontal)">
                                      <p:cBhvr>
                                        <p:cTn id="14" dur="500"/>
                                        <p:tgtEl>
                                          <p:spTgt spid="9"/>
                                        </p:tgtEl>
                                      </p:cBhvr>
                                    </p:animEffect>
                                  </p:childTnLst>
                                </p:cTn>
                              </p:par>
                              <p:par>
                                <p:cTn id="15" presetID="14" presetClass="entr" presetSubtype="1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Figure 9-4. Timer Delay Calculation for XTAL = 11.0592 MHz</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629535"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D9775FFD-18C1-4090-8B7E-0BACA2661BFC}"/>
              </a:ext>
            </a:extLst>
          </p:cNvPr>
          <p:cNvSpPr txBox="1"/>
          <p:nvPr/>
        </p:nvSpPr>
        <p:spPr>
          <a:xfrm>
            <a:off x="875070" y="2830666"/>
            <a:ext cx="4847304" cy="2308324"/>
          </a:xfrm>
          <a:prstGeom prst="rect">
            <a:avLst/>
          </a:prstGeom>
          <a:noFill/>
        </p:spPr>
        <p:txBody>
          <a:bodyPr wrap="square">
            <a:spAutoFit/>
          </a:bodyPr>
          <a:lstStyle/>
          <a:p>
            <a:r>
              <a:rPr lang="en-US" sz="2400" b="1" dirty="0">
                <a:solidFill>
                  <a:srgbClr val="007A37"/>
                </a:solidFill>
              </a:rPr>
              <a:t>(a) in hex</a:t>
            </a:r>
          </a:p>
          <a:p>
            <a:r>
              <a:rPr lang="en-US" sz="2400" b="1" dirty="0">
                <a:solidFill>
                  <a:srgbClr val="007A37"/>
                </a:solidFill>
              </a:rPr>
              <a:t>		</a:t>
            </a:r>
          </a:p>
          <a:p>
            <a:r>
              <a:rPr lang="en-US" sz="2400" b="1" dirty="0">
                <a:solidFill>
                  <a:srgbClr val="007A37"/>
                </a:solidFill>
              </a:rPr>
              <a:t>(FFFF - YYXX + 1) x 1.085 µs   </a:t>
            </a:r>
          </a:p>
          <a:p>
            <a:r>
              <a:rPr lang="en-US" sz="2400" b="1" dirty="0">
                <a:solidFill>
                  <a:srgbClr val="007A37"/>
                </a:solidFill>
              </a:rPr>
              <a:t>where YYXX are TH, TL initial values respectively. Notice that values YYXX are in hex.</a:t>
            </a:r>
          </a:p>
        </p:txBody>
      </p:sp>
      <p:sp>
        <p:nvSpPr>
          <p:cNvPr id="12" name="Rectangle 11">
            <a:extLst>
              <a:ext uri="{FF2B5EF4-FFF2-40B4-BE49-F238E27FC236}">
                <a16:creationId xmlns:a16="http://schemas.microsoft.com/office/drawing/2014/main" id="{7A7C1FD4-751D-41E2-931D-0ECD334B123A}"/>
              </a:ext>
            </a:extLst>
          </p:cNvPr>
          <p:cNvSpPr/>
          <p:nvPr/>
        </p:nvSpPr>
        <p:spPr>
          <a:xfrm>
            <a:off x="6243211"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18D49D42-1CF0-431E-95CA-149E931DA8F9}"/>
              </a:ext>
            </a:extLst>
          </p:cNvPr>
          <p:cNvSpPr txBox="1"/>
          <p:nvPr/>
        </p:nvSpPr>
        <p:spPr>
          <a:xfrm>
            <a:off x="6488746" y="2830666"/>
            <a:ext cx="4847304" cy="2308324"/>
          </a:xfrm>
          <a:prstGeom prst="rect">
            <a:avLst/>
          </a:prstGeom>
          <a:noFill/>
        </p:spPr>
        <p:txBody>
          <a:bodyPr wrap="square">
            <a:spAutoFit/>
          </a:bodyPr>
          <a:lstStyle/>
          <a:p>
            <a:r>
              <a:rPr lang="en-US" sz="2400" b="1" dirty="0">
                <a:solidFill>
                  <a:srgbClr val="007A37"/>
                </a:solidFill>
              </a:rPr>
              <a:t>(b) in decimal</a:t>
            </a:r>
          </a:p>
          <a:p>
            <a:endParaRPr lang="en-US" sz="2400" b="1" dirty="0">
              <a:solidFill>
                <a:srgbClr val="007A37"/>
              </a:solidFill>
            </a:endParaRPr>
          </a:p>
          <a:p>
            <a:r>
              <a:rPr lang="en-US" sz="2400" b="1" dirty="0">
                <a:solidFill>
                  <a:srgbClr val="007A37"/>
                </a:solidFill>
              </a:rPr>
              <a:t>Convert YYXX values of the TH,TL register to decimal to get a NNNNN decimal number,  then(65536 - NNNNN) x 1.085 µs</a:t>
            </a:r>
          </a:p>
        </p:txBody>
      </p:sp>
    </p:spTree>
    <p:extLst>
      <p:ext uri="{BB962C8B-B14F-4D97-AF65-F5344CB8AC3E}">
        <p14:creationId xmlns:p14="http://schemas.microsoft.com/office/powerpoint/2010/main" val="327171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5"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randombar(vertical)">
                                      <p:cBhvr>
                                        <p:cTn id="14" dur="500"/>
                                        <p:tgtEl>
                                          <p:spTgt spid="13"/>
                                        </p:tgtEl>
                                      </p:cBhvr>
                                    </p:animEffect>
                                  </p:childTnLst>
                                </p:cTn>
                              </p:par>
                              <p:par>
                                <p:cTn id="15" presetID="14" presetClass="entr" presetSubtype="5"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randombar(vertical)">
                                      <p:cBhvr>
                                        <p:cTn id="17" dur="500"/>
                                        <p:tgtEl>
                                          <p:spTgt spid="11"/>
                                        </p:tgtEl>
                                      </p:cBhvr>
                                    </p:animEffect>
                                  </p:childTnLst>
                                </p:cTn>
                              </p:par>
                              <p:par>
                                <p:cTn id="18" presetID="14" presetClass="entr" presetSubtype="5"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randombar(vertical)">
                                      <p:cBhvr>
                                        <p:cTn id="20" dur="500"/>
                                        <p:tgtEl>
                                          <p:spTgt spid="12"/>
                                        </p:tgtEl>
                                      </p:cBhvr>
                                    </p:animEffect>
                                  </p:childTnLst>
                                </p:cTn>
                              </p:par>
                              <p:par>
                                <p:cTn id="21" presetID="14" presetClass="entr" presetSubtype="5"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vertical)">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P spid="11" grpId="0"/>
      <p:bldP spid="12"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9-4</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652632"/>
            <a:ext cx="10294374" cy="5201424"/>
          </a:xfrm>
          <a:prstGeom prst="rect">
            <a:avLst/>
          </a:prstGeom>
          <a:noFill/>
        </p:spPr>
        <p:txBody>
          <a:bodyPr wrap="square">
            <a:spAutoFit/>
          </a:bodyPr>
          <a:lstStyle/>
          <a:p>
            <a:r>
              <a:rPr lang="en-US" sz="2400" b="1" dirty="0"/>
              <a:t>In the following program, we are creating a square wave of 50% duty cycle (with equal portions high and low) on the P1.5 bit. Timer 0 is used to generate the time delay. Analyze the program.</a:t>
            </a:r>
          </a:p>
          <a:p>
            <a:r>
              <a:rPr lang="en-US" sz="2000" b="1" dirty="0">
                <a:solidFill>
                  <a:srgbClr val="004620"/>
                </a:solidFill>
                <a:latin typeface="Courier New" panose="02070309020205020404" pitchFamily="49" charset="0"/>
                <a:cs typeface="Courier New" panose="02070309020205020404" pitchFamily="49" charset="0"/>
              </a:rPr>
              <a:t>		MOV	 TMOD,#01		;Timer 0, mode 1(16-bit mode)</a:t>
            </a:r>
          </a:p>
          <a:p>
            <a:r>
              <a:rPr lang="en-US" sz="2000" b="1" dirty="0">
                <a:solidFill>
                  <a:srgbClr val="004620"/>
                </a:solidFill>
                <a:latin typeface="Courier New" panose="02070309020205020404" pitchFamily="49" charset="0"/>
                <a:cs typeface="Courier New" panose="02070309020205020404" pitchFamily="49" charset="0"/>
              </a:rPr>
              <a:t>HERE:		MOV	 TL0,#0F2H		;TL0 = F2H, the Low byte</a:t>
            </a:r>
          </a:p>
          <a:p>
            <a:r>
              <a:rPr lang="en-US" sz="2000" b="1" dirty="0">
                <a:solidFill>
                  <a:srgbClr val="004620"/>
                </a:solidFill>
                <a:latin typeface="Courier New" panose="02070309020205020404" pitchFamily="49" charset="0"/>
                <a:cs typeface="Courier New" panose="02070309020205020404" pitchFamily="49" charset="0"/>
              </a:rPr>
              <a:t>		MOV	 TH0,#0FFH		;TH0 = FFH, the High byte</a:t>
            </a:r>
          </a:p>
          <a:p>
            <a:r>
              <a:rPr lang="en-US" sz="2000" b="1" dirty="0">
                <a:solidFill>
                  <a:srgbClr val="004620"/>
                </a:solidFill>
                <a:latin typeface="Courier New" panose="02070309020205020404" pitchFamily="49" charset="0"/>
                <a:cs typeface="Courier New" panose="02070309020205020404" pitchFamily="49" charset="0"/>
              </a:rPr>
              <a:t>		CPL	 P1.5			;toggle P1.5</a:t>
            </a:r>
          </a:p>
          <a:p>
            <a:r>
              <a:rPr lang="en-US" sz="2000" b="1" dirty="0">
                <a:solidFill>
                  <a:srgbClr val="004620"/>
                </a:solidFill>
                <a:latin typeface="Courier New" panose="02070309020205020404" pitchFamily="49" charset="0"/>
                <a:cs typeface="Courier New" panose="02070309020205020404" pitchFamily="49" charset="0"/>
              </a:rPr>
              <a:t>		ACALL DELAY</a:t>
            </a:r>
          </a:p>
          <a:p>
            <a:r>
              <a:rPr lang="en-US" sz="2000" b="1" dirty="0">
                <a:solidFill>
                  <a:srgbClr val="004620"/>
                </a:solidFill>
                <a:latin typeface="Courier New" panose="02070309020205020404" pitchFamily="49" charset="0"/>
                <a:cs typeface="Courier New" panose="02070309020205020404" pitchFamily="49" charset="0"/>
              </a:rPr>
              <a:t>		SJMP	 HERE			;load TH, TL again</a:t>
            </a:r>
          </a:p>
          <a:p>
            <a:r>
              <a:rPr lang="en-US" sz="2000" b="1" dirty="0">
                <a:solidFill>
                  <a:srgbClr val="004620"/>
                </a:solidFill>
                <a:latin typeface="Courier New" panose="02070309020205020404" pitchFamily="49" charset="0"/>
                <a:cs typeface="Courier New" panose="02070309020205020404" pitchFamily="49" charset="0"/>
              </a:rPr>
              <a:t>;————————delay using Timer 0</a:t>
            </a:r>
          </a:p>
          <a:p>
            <a:r>
              <a:rPr lang="en-US" sz="2000" b="1" dirty="0">
                <a:solidFill>
                  <a:srgbClr val="004620"/>
                </a:solidFill>
                <a:latin typeface="Courier New" panose="02070309020205020404" pitchFamily="49" charset="0"/>
                <a:cs typeface="Courier New" panose="02070309020205020404" pitchFamily="49" charset="0"/>
              </a:rPr>
              <a:t>DELAY:	</a:t>
            </a:r>
          </a:p>
          <a:p>
            <a:r>
              <a:rPr lang="en-US" sz="2000" b="1" dirty="0">
                <a:solidFill>
                  <a:srgbClr val="004620"/>
                </a:solidFill>
                <a:latin typeface="Courier New" panose="02070309020205020404" pitchFamily="49" charset="0"/>
                <a:cs typeface="Courier New" panose="02070309020205020404" pitchFamily="49" charset="0"/>
              </a:rPr>
              <a:t>		SETB	 TR0			;start Timer 0</a:t>
            </a:r>
          </a:p>
          <a:p>
            <a:r>
              <a:rPr lang="en-US" sz="2000" b="1" dirty="0">
                <a:solidFill>
                  <a:srgbClr val="004620"/>
                </a:solidFill>
                <a:latin typeface="Courier New" panose="02070309020205020404" pitchFamily="49" charset="0"/>
                <a:cs typeface="Courier New" panose="02070309020205020404" pitchFamily="49" charset="0"/>
              </a:rPr>
              <a:t>AGAIN:	JNB	 TF0,AGAIN		;monitor Timer 0 flag until</a:t>
            </a:r>
          </a:p>
          <a:p>
            <a:r>
              <a:rPr lang="en-US" sz="2000" b="1" dirty="0">
                <a:solidFill>
                  <a:srgbClr val="004620"/>
                </a:solidFill>
                <a:latin typeface="Courier New" panose="02070309020205020404" pitchFamily="49" charset="0"/>
                <a:cs typeface="Courier New" panose="02070309020205020404" pitchFamily="49" charset="0"/>
              </a:rPr>
              <a:t>						;it rolls over</a:t>
            </a:r>
          </a:p>
          <a:p>
            <a:r>
              <a:rPr lang="en-US" sz="2000" b="1" dirty="0">
                <a:solidFill>
                  <a:srgbClr val="004620"/>
                </a:solidFill>
                <a:latin typeface="Courier New" panose="02070309020205020404" pitchFamily="49" charset="0"/>
                <a:cs typeface="Courier New" panose="02070309020205020404" pitchFamily="49" charset="0"/>
              </a:rPr>
              <a:t>		CLR	 TR0			;stop Timer 0</a:t>
            </a:r>
          </a:p>
          <a:p>
            <a:r>
              <a:rPr lang="en-US" sz="2000" b="1" dirty="0">
                <a:solidFill>
                  <a:srgbClr val="004620"/>
                </a:solidFill>
                <a:latin typeface="Courier New" panose="02070309020205020404" pitchFamily="49" charset="0"/>
                <a:cs typeface="Courier New" panose="02070309020205020404" pitchFamily="49" charset="0"/>
              </a:rPr>
              <a:t>		CLR	 TF0			;clear Timer 0 flag </a:t>
            </a:r>
          </a:p>
        </p:txBody>
      </p:sp>
    </p:spTree>
    <p:extLst>
      <p:ext uri="{BB962C8B-B14F-4D97-AF65-F5344CB8AC3E}">
        <p14:creationId xmlns:p14="http://schemas.microsoft.com/office/powerpoint/2010/main" val="1992940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9-4</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589970B7-2AE8-4CED-80FC-31F24CF2060B}"/>
              </a:ext>
            </a:extLst>
          </p:cNvPr>
          <p:cNvSpPr txBox="1"/>
          <p:nvPr/>
        </p:nvSpPr>
        <p:spPr>
          <a:xfrm>
            <a:off x="884902" y="1961537"/>
            <a:ext cx="10422194" cy="3416320"/>
          </a:xfrm>
          <a:prstGeom prst="rect">
            <a:avLst/>
          </a:prstGeom>
          <a:noFill/>
        </p:spPr>
        <p:txBody>
          <a:bodyPr wrap="square">
            <a:spAutoFit/>
          </a:bodyPr>
          <a:lstStyle/>
          <a:p>
            <a:r>
              <a:rPr lang="en-US" b="1" dirty="0">
                <a:solidFill>
                  <a:srgbClr val="004620"/>
                </a:solidFill>
                <a:cs typeface="Courier New" panose="02070309020205020404" pitchFamily="49" charset="0"/>
              </a:rPr>
              <a:t>In the above program notice the following steps.</a:t>
            </a:r>
          </a:p>
          <a:p>
            <a:endParaRPr lang="en-US" b="1" dirty="0">
              <a:solidFill>
                <a:srgbClr val="004620"/>
              </a:solidFill>
              <a:cs typeface="Courier New" panose="02070309020205020404" pitchFamily="49" charset="0"/>
            </a:endParaRPr>
          </a:p>
          <a:p>
            <a:r>
              <a:rPr lang="en-US" b="1" dirty="0">
                <a:solidFill>
                  <a:srgbClr val="004620"/>
                </a:solidFill>
                <a:cs typeface="Courier New" panose="02070309020205020404" pitchFamily="49" charset="0"/>
              </a:rPr>
              <a:t>1. TMOD is loaded.</a:t>
            </a:r>
          </a:p>
          <a:p>
            <a:r>
              <a:rPr lang="en-US" b="1" dirty="0">
                <a:solidFill>
                  <a:srgbClr val="004620"/>
                </a:solidFill>
                <a:cs typeface="Courier New" panose="02070309020205020404" pitchFamily="49" charset="0"/>
              </a:rPr>
              <a:t>2. FFF2H is loaded into TH0 - TL0. </a:t>
            </a:r>
          </a:p>
          <a:p>
            <a:r>
              <a:rPr lang="en-US" b="1" dirty="0">
                <a:solidFill>
                  <a:srgbClr val="004620"/>
                </a:solidFill>
                <a:cs typeface="Courier New" panose="02070309020205020404" pitchFamily="49" charset="0"/>
              </a:rPr>
              <a:t>3. P1.5 is toggled for the high and low portions of the pulse.</a:t>
            </a:r>
          </a:p>
          <a:p>
            <a:r>
              <a:rPr lang="en-US" b="1" dirty="0">
                <a:solidFill>
                  <a:srgbClr val="004620"/>
                </a:solidFill>
                <a:cs typeface="Courier New" panose="02070309020205020404" pitchFamily="49" charset="0"/>
              </a:rPr>
              <a:t>4. The DELAY subroutine using the timer is called.</a:t>
            </a:r>
          </a:p>
          <a:p>
            <a:r>
              <a:rPr lang="en-US" b="1" dirty="0">
                <a:solidFill>
                  <a:srgbClr val="004620"/>
                </a:solidFill>
                <a:cs typeface="Courier New" panose="02070309020205020404" pitchFamily="49" charset="0"/>
              </a:rPr>
              <a:t>5. In the DELAY subroutine, Timer 0 is started by the “SETB TR0” instruction. </a:t>
            </a:r>
          </a:p>
          <a:p>
            <a:r>
              <a:rPr lang="en-US" b="1" dirty="0">
                <a:solidFill>
                  <a:srgbClr val="004620"/>
                </a:solidFill>
                <a:cs typeface="Courier New" panose="02070309020205020404" pitchFamily="49" charset="0"/>
              </a:rPr>
              <a:t>6. Timer 0 counts up with the passing of each clock, which is provided by the crystal oscillator. As the timer counts up, it goes through the states of FFF3, FFF4, FFF5, FFF6, FFF7, FFF8, FFF9, FFFA, FFFB, and so on until it reaches FFFFH. One more clock rolls it to 0, raising the timer flag (TF0 = 1). At that point, the JNB instruction falls through.</a:t>
            </a:r>
          </a:p>
          <a:p>
            <a:r>
              <a:rPr lang="en-US" b="1" dirty="0">
                <a:solidFill>
                  <a:srgbClr val="004620"/>
                </a:solidFill>
                <a:cs typeface="Courier New" panose="02070309020205020404" pitchFamily="49" charset="0"/>
              </a:rPr>
              <a:t>7. Timer 0 is stopped by the instruction “CLR TR0”. The DELAY subroutine ends, and the process is repeated. </a:t>
            </a:r>
          </a:p>
        </p:txBody>
      </p:sp>
      <p:sp>
        <p:nvSpPr>
          <p:cNvPr id="12" name="TextBox 11">
            <a:extLst>
              <a:ext uri="{FF2B5EF4-FFF2-40B4-BE49-F238E27FC236}">
                <a16:creationId xmlns:a16="http://schemas.microsoft.com/office/drawing/2014/main" id="{0BD49A13-274A-4D19-9B3F-75215B817F53}"/>
              </a:ext>
            </a:extLst>
          </p:cNvPr>
          <p:cNvSpPr txBox="1"/>
          <p:nvPr/>
        </p:nvSpPr>
        <p:spPr>
          <a:xfrm>
            <a:off x="63909" y="1354617"/>
            <a:ext cx="12192000" cy="461665"/>
          </a:xfrm>
          <a:prstGeom prst="rect">
            <a:avLst/>
          </a:prstGeom>
          <a:noFill/>
        </p:spPr>
        <p:txBody>
          <a:bodyPr wrap="square">
            <a:spAutoFit/>
          </a:bodyPr>
          <a:lstStyle/>
          <a:p>
            <a:pPr algn="ctr"/>
            <a:r>
              <a:rPr lang="en-US" sz="2400" b="1" dirty="0">
                <a:solidFill>
                  <a:srgbClr val="004620"/>
                </a:solidFill>
              </a:rPr>
              <a:t>Solution:</a:t>
            </a:r>
          </a:p>
        </p:txBody>
      </p:sp>
      <p:sp>
        <p:nvSpPr>
          <p:cNvPr id="9" name="Rectangle: Rounded Corners 8">
            <a:extLst>
              <a:ext uri="{FF2B5EF4-FFF2-40B4-BE49-F238E27FC236}">
                <a16:creationId xmlns:a16="http://schemas.microsoft.com/office/drawing/2014/main" id="{E81F9BA6-1A11-4D55-8410-7ECB079E48B9}"/>
              </a:ext>
            </a:extLst>
          </p:cNvPr>
          <p:cNvSpPr/>
          <p:nvPr/>
        </p:nvSpPr>
        <p:spPr>
          <a:xfrm>
            <a:off x="6613422" y="2064770"/>
            <a:ext cx="5043948" cy="1074798"/>
          </a:xfrm>
          <a:prstGeom prst="round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E8EE1A9-DBFD-40B2-A1D7-C2BE40382151}"/>
              </a:ext>
            </a:extLst>
          </p:cNvPr>
          <p:cNvSpPr txBox="1"/>
          <p:nvPr/>
        </p:nvSpPr>
        <p:spPr>
          <a:xfrm>
            <a:off x="6788559" y="2216238"/>
            <a:ext cx="4693674" cy="923330"/>
          </a:xfrm>
          <a:prstGeom prst="rect">
            <a:avLst/>
          </a:prstGeom>
          <a:noFill/>
        </p:spPr>
        <p:txBody>
          <a:bodyPr wrap="square">
            <a:spAutoFit/>
          </a:bodyPr>
          <a:lstStyle/>
          <a:p>
            <a:pPr algn="ctr"/>
            <a:r>
              <a:rPr lang="en-US" b="1" dirty="0">
                <a:solidFill>
                  <a:srgbClr val="004620"/>
                </a:solidFill>
                <a:cs typeface="Courier New" panose="02070309020205020404" pitchFamily="49" charset="0"/>
              </a:rPr>
              <a:t>Notice that to repeat the process, we must reload the TL and TH registers </a:t>
            </a:r>
          </a:p>
          <a:p>
            <a:pPr algn="ctr"/>
            <a:r>
              <a:rPr lang="en-US" b="1" dirty="0">
                <a:solidFill>
                  <a:srgbClr val="004620"/>
                </a:solidFill>
                <a:cs typeface="Courier New" panose="02070309020205020404" pitchFamily="49" charset="0"/>
              </a:rPr>
              <a:t>and start the timer again.</a:t>
            </a:r>
          </a:p>
        </p:txBody>
      </p:sp>
      <p:pic>
        <p:nvPicPr>
          <p:cNvPr id="4" name="Picture 3">
            <a:extLst>
              <a:ext uri="{FF2B5EF4-FFF2-40B4-BE49-F238E27FC236}">
                <a16:creationId xmlns:a16="http://schemas.microsoft.com/office/drawing/2014/main" id="{4EAE62CA-988C-4894-85EF-7F3B8BE5DB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9613" y="5626345"/>
            <a:ext cx="6952773" cy="984994"/>
          </a:xfrm>
          <a:prstGeom prst="rect">
            <a:avLst/>
          </a:prstGeom>
        </p:spPr>
      </p:pic>
    </p:spTree>
    <p:extLst>
      <p:ext uri="{BB962C8B-B14F-4D97-AF65-F5344CB8AC3E}">
        <p14:creationId xmlns:p14="http://schemas.microsoft.com/office/powerpoint/2010/main" val="3610507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1000"/>
                                        <p:tgtEl>
                                          <p:spTgt spid="4"/>
                                        </p:tgtEl>
                                      </p:cBhvr>
                                    </p:animEffect>
                                    <p:anim calcmode="lin" valueType="num">
                                      <p:cBhvr>
                                        <p:cTn id="33" dur="1000" fill="hold"/>
                                        <p:tgtEl>
                                          <p:spTgt spid="4"/>
                                        </p:tgtEl>
                                        <p:attrNameLst>
                                          <p:attrName>ppt_x</p:attrName>
                                        </p:attrNameLst>
                                      </p:cBhvr>
                                      <p:tavLst>
                                        <p:tav tm="0">
                                          <p:val>
                                            <p:strVal val="#ppt_x"/>
                                          </p:val>
                                        </p:tav>
                                        <p:tav tm="100000">
                                          <p:val>
                                            <p:strVal val="#ppt_x"/>
                                          </p:val>
                                        </p:tav>
                                      </p:tavLst>
                                    </p:anim>
                                    <p:anim calcmode="lin" valueType="num">
                                      <p:cBhvr>
                                        <p:cTn id="3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9" grpId="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9-5</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56A04F2-CDEB-443E-AED3-1D0BF2A72BA5}"/>
              </a:ext>
            </a:extLst>
          </p:cNvPr>
          <p:cNvSpPr txBox="1"/>
          <p:nvPr/>
        </p:nvSpPr>
        <p:spPr>
          <a:xfrm>
            <a:off x="948812" y="1652632"/>
            <a:ext cx="10294374" cy="830997"/>
          </a:xfrm>
          <a:prstGeom prst="rect">
            <a:avLst/>
          </a:prstGeom>
          <a:noFill/>
        </p:spPr>
        <p:txBody>
          <a:bodyPr wrap="square">
            <a:spAutoFit/>
          </a:bodyPr>
          <a:lstStyle/>
          <a:p>
            <a:r>
              <a:rPr lang="en-US" sz="2400" b="1" dirty="0"/>
              <a:t>In Example 9-4, calculate the amount of time delay in the DELAY subroutine generated by the timer. Assume that XTAL = 11.0592 </a:t>
            </a:r>
            <a:r>
              <a:rPr lang="en-US" sz="2400" b="1" dirty="0" err="1"/>
              <a:t>MHz.</a:t>
            </a:r>
            <a:r>
              <a:rPr lang="en-US" sz="2400" b="1" dirty="0"/>
              <a:t>  </a:t>
            </a:r>
          </a:p>
        </p:txBody>
      </p:sp>
      <p:sp>
        <p:nvSpPr>
          <p:cNvPr id="11" name="TextBox 10">
            <a:extLst>
              <a:ext uri="{FF2B5EF4-FFF2-40B4-BE49-F238E27FC236}">
                <a16:creationId xmlns:a16="http://schemas.microsoft.com/office/drawing/2014/main" id="{589970B7-2AE8-4CED-80FC-31F24CF2060B}"/>
              </a:ext>
            </a:extLst>
          </p:cNvPr>
          <p:cNvSpPr txBox="1"/>
          <p:nvPr/>
        </p:nvSpPr>
        <p:spPr>
          <a:xfrm>
            <a:off x="884902" y="3035542"/>
            <a:ext cx="10422194" cy="3416320"/>
          </a:xfrm>
          <a:prstGeom prst="rect">
            <a:avLst/>
          </a:prstGeom>
          <a:noFill/>
        </p:spPr>
        <p:txBody>
          <a:bodyPr wrap="square">
            <a:spAutoFit/>
          </a:bodyPr>
          <a:lstStyle/>
          <a:p>
            <a:r>
              <a:rPr lang="en-US" sz="2400" b="1" dirty="0">
                <a:solidFill>
                  <a:srgbClr val="004620"/>
                </a:solidFill>
                <a:cs typeface="Courier New" panose="02070309020205020404" pitchFamily="49" charset="0"/>
              </a:rPr>
              <a:t>The timer works with a clock frequency of 1/12 of the XTAL frequency; therefore, we have 11.0592 MHz / 12 = 921.6 kHz as the timer frequency. As a result, each clock has a period of T = 1 / 921.6 kHz = 1.085 75 µs.  In other words, Timer 0 counts up each 1.085 75 µs resulting in delay = number of counts x 1.085 75 µs. </a:t>
            </a:r>
          </a:p>
          <a:p>
            <a:r>
              <a:rPr lang="en-US" sz="2400" b="1" dirty="0">
                <a:solidFill>
                  <a:srgbClr val="004620"/>
                </a:solidFill>
                <a:cs typeface="Courier New" panose="02070309020205020404" pitchFamily="49" charset="0"/>
              </a:rPr>
              <a:t>The number of counts for the rollover is FFFFH - FFF2H = 0DH (13 decimal). However, we add one to 13 because of the extra clock needed when it rolls over from FFFF to 0 and raises the TF flag.  This gives 14 x 1.085 75 µs = 15.19 75 µs for half the pulse. For the entire period T = 2 x 15.19 75 µs = 30.38 75 µs gives us the time delay generated by the timer.</a:t>
            </a:r>
          </a:p>
        </p:txBody>
      </p:sp>
      <p:sp>
        <p:nvSpPr>
          <p:cNvPr id="12" name="TextBox 11">
            <a:extLst>
              <a:ext uri="{FF2B5EF4-FFF2-40B4-BE49-F238E27FC236}">
                <a16:creationId xmlns:a16="http://schemas.microsoft.com/office/drawing/2014/main" id="{0BD49A13-274A-4D19-9B3F-75215B817F53}"/>
              </a:ext>
            </a:extLst>
          </p:cNvPr>
          <p:cNvSpPr txBox="1"/>
          <p:nvPr/>
        </p:nvSpPr>
        <p:spPr>
          <a:xfrm>
            <a:off x="0" y="2528753"/>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65642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9-6</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56A04F2-CDEB-443E-AED3-1D0BF2A72BA5}"/>
              </a:ext>
            </a:extLst>
          </p:cNvPr>
          <p:cNvSpPr txBox="1"/>
          <p:nvPr/>
        </p:nvSpPr>
        <p:spPr>
          <a:xfrm>
            <a:off x="948811" y="1435425"/>
            <a:ext cx="10672917" cy="461665"/>
          </a:xfrm>
          <a:prstGeom prst="rect">
            <a:avLst/>
          </a:prstGeom>
          <a:noFill/>
        </p:spPr>
        <p:txBody>
          <a:bodyPr wrap="square">
            <a:spAutoFit/>
          </a:bodyPr>
          <a:lstStyle/>
          <a:p>
            <a:r>
              <a:rPr lang="en-US" sz="2400" b="1" dirty="0"/>
              <a:t>In Example 9-5, calculate the frequency of the square wave generated on pin P1.5. </a:t>
            </a:r>
          </a:p>
        </p:txBody>
      </p:sp>
      <p:sp>
        <p:nvSpPr>
          <p:cNvPr id="11" name="TextBox 10">
            <a:extLst>
              <a:ext uri="{FF2B5EF4-FFF2-40B4-BE49-F238E27FC236}">
                <a16:creationId xmlns:a16="http://schemas.microsoft.com/office/drawing/2014/main" id="{589970B7-2AE8-4CED-80FC-31F24CF2060B}"/>
              </a:ext>
            </a:extLst>
          </p:cNvPr>
          <p:cNvSpPr txBox="1"/>
          <p:nvPr/>
        </p:nvSpPr>
        <p:spPr>
          <a:xfrm>
            <a:off x="884902" y="2281965"/>
            <a:ext cx="10736826" cy="4481355"/>
          </a:xfrm>
          <a:prstGeom prst="rect">
            <a:avLst/>
          </a:prstGeom>
          <a:noFill/>
        </p:spPr>
        <p:txBody>
          <a:bodyPr wrap="square">
            <a:spAutoFit/>
          </a:bodyPr>
          <a:lstStyle/>
          <a:p>
            <a:pPr>
              <a:lnSpc>
                <a:spcPts val="1800"/>
              </a:lnSpc>
            </a:pPr>
            <a:r>
              <a:rPr lang="en-US" b="1" dirty="0">
                <a:solidFill>
                  <a:srgbClr val="004620"/>
                </a:solidFill>
                <a:cs typeface="Courier New" panose="02070309020205020404" pitchFamily="49" charset="0"/>
              </a:rPr>
              <a:t>In the time delay calculation of Example 9-5, we did not include the overhead due to instructions in the loop.  To get a more accurate timing, we need to add clock cycles due to the instructions in the loop.  To do that, we use the machine cycles from Table A-1 in Appendix A, as shown below.</a:t>
            </a:r>
          </a:p>
          <a:p>
            <a:pPr>
              <a:lnSpc>
                <a:spcPts val="1800"/>
              </a:lnSpc>
            </a:pPr>
            <a:r>
              <a:rPr lang="en-US" b="1" dirty="0">
                <a:solidFill>
                  <a:srgbClr val="004620"/>
                </a:solidFill>
                <a:cs typeface="Courier New" panose="02070309020205020404" pitchFamily="49" charset="0"/>
              </a:rPr>
              <a:t>					  	Cycles</a:t>
            </a:r>
          </a:p>
          <a:p>
            <a:pPr>
              <a:lnSpc>
                <a:spcPts val="1800"/>
              </a:lnSpc>
            </a:pPr>
            <a:r>
              <a:rPr lang="en-US" b="1" dirty="0">
                <a:solidFill>
                  <a:srgbClr val="004620"/>
                </a:solidFill>
                <a:cs typeface="Courier New" panose="02070309020205020404" pitchFamily="49" charset="0"/>
              </a:rPr>
              <a:t>HERE:		MOV	 TL0,#0F2H		2		</a:t>
            </a:r>
          </a:p>
          <a:p>
            <a:pPr>
              <a:lnSpc>
                <a:spcPts val="1800"/>
              </a:lnSpc>
            </a:pPr>
            <a:r>
              <a:rPr lang="en-US" b="1" dirty="0">
                <a:solidFill>
                  <a:srgbClr val="004620"/>
                </a:solidFill>
                <a:cs typeface="Courier New" panose="02070309020205020404" pitchFamily="49" charset="0"/>
              </a:rPr>
              <a:t>		MOV	 TH0,#0FFH		2</a:t>
            </a:r>
          </a:p>
          <a:p>
            <a:pPr>
              <a:lnSpc>
                <a:spcPts val="1800"/>
              </a:lnSpc>
            </a:pPr>
            <a:r>
              <a:rPr lang="en-US" b="1" dirty="0">
                <a:solidFill>
                  <a:srgbClr val="004620"/>
                </a:solidFill>
                <a:cs typeface="Courier New" panose="02070309020205020404" pitchFamily="49" charset="0"/>
              </a:rPr>
              <a:t>		CPL	 P1.5			1</a:t>
            </a:r>
          </a:p>
          <a:p>
            <a:pPr>
              <a:lnSpc>
                <a:spcPts val="1800"/>
              </a:lnSpc>
            </a:pPr>
            <a:r>
              <a:rPr lang="en-US" b="1" dirty="0">
                <a:solidFill>
                  <a:srgbClr val="004620"/>
                </a:solidFill>
                <a:cs typeface="Courier New" panose="02070309020205020404" pitchFamily="49" charset="0"/>
              </a:rPr>
              <a:t>		ACALL DELAY			2</a:t>
            </a:r>
          </a:p>
          <a:p>
            <a:pPr>
              <a:lnSpc>
                <a:spcPts val="1800"/>
              </a:lnSpc>
            </a:pPr>
            <a:r>
              <a:rPr lang="en-US" b="1" dirty="0">
                <a:solidFill>
                  <a:srgbClr val="004620"/>
                </a:solidFill>
                <a:cs typeface="Courier New" panose="02070309020205020404" pitchFamily="49" charset="0"/>
              </a:rPr>
              <a:t>		SJMP	 HERE			2</a:t>
            </a:r>
          </a:p>
          <a:p>
            <a:pPr>
              <a:lnSpc>
                <a:spcPts val="1800"/>
              </a:lnSpc>
            </a:pPr>
            <a:r>
              <a:rPr lang="en-US" b="1" dirty="0">
                <a:solidFill>
                  <a:srgbClr val="004620"/>
                </a:solidFill>
                <a:cs typeface="Courier New" panose="02070309020205020404" pitchFamily="49" charset="0"/>
              </a:rPr>
              <a:t>;——————————delay using Timer 0</a:t>
            </a:r>
          </a:p>
          <a:p>
            <a:pPr>
              <a:lnSpc>
                <a:spcPts val="1800"/>
              </a:lnSpc>
            </a:pPr>
            <a:r>
              <a:rPr lang="en-US" b="1" dirty="0">
                <a:solidFill>
                  <a:srgbClr val="004620"/>
                </a:solidFill>
                <a:cs typeface="Courier New" panose="02070309020205020404" pitchFamily="49" charset="0"/>
              </a:rPr>
              <a:t>DELAY:	</a:t>
            </a:r>
          </a:p>
          <a:p>
            <a:pPr>
              <a:lnSpc>
                <a:spcPts val="1800"/>
              </a:lnSpc>
            </a:pPr>
            <a:r>
              <a:rPr lang="en-US" b="1" dirty="0">
                <a:solidFill>
                  <a:srgbClr val="004620"/>
                </a:solidFill>
                <a:cs typeface="Courier New" panose="02070309020205020404" pitchFamily="49" charset="0"/>
              </a:rPr>
              <a:t>		SETB	 TR0			1</a:t>
            </a:r>
          </a:p>
          <a:p>
            <a:pPr>
              <a:lnSpc>
                <a:spcPts val="1800"/>
              </a:lnSpc>
            </a:pPr>
            <a:r>
              <a:rPr lang="en-US" b="1" dirty="0">
                <a:solidFill>
                  <a:srgbClr val="004620"/>
                </a:solidFill>
                <a:cs typeface="Courier New" panose="02070309020205020404" pitchFamily="49" charset="0"/>
              </a:rPr>
              <a:t>AGAIN:	JNB	 TF0,AGAIN			14</a:t>
            </a:r>
          </a:p>
          <a:p>
            <a:pPr>
              <a:lnSpc>
                <a:spcPts val="1800"/>
              </a:lnSpc>
            </a:pPr>
            <a:r>
              <a:rPr lang="en-US" b="1" dirty="0">
                <a:solidFill>
                  <a:srgbClr val="004620"/>
                </a:solidFill>
                <a:cs typeface="Courier New" panose="02070309020205020404" pitchFamily="49" charset="0"/>
              </a:rPr>
              <a:t>		CLR	 TR0			1</a:t>
            </a:r>
          </a:p>
          <a:p>
            <a:pPr>
              <a:lnSpc>
                <a:spcPts val="1800"/>
              </a:lnSpc>
            </a:pPr>
            <a:r>
              <a:rPr lang="en-US" b="1" dirty="0">
                <a:solidFill>
                  <a:srgbClr val="004620"/>
                </a:solidFill>
                <a:cs typeface="Courier New" panose="02070309020205020404" pitchFamily="49" charset="0"/>
              </a:rPr>
              <a:t>		CLR	 TF0			1</a:t>
            </a:r>
          </a:p>
          <a:p>
            <a:pPr>
              <a:lnSpc>
                <a:spcPts val="1800"/>
              </a:lnSpc>
            </a:pPr>
            <a:r>
              <a:rPr lang="en-US" b="1" dirty="0">
                <a:solidFill>
                  <a:srgbClr val="004620"/>
                </a:solidFill>
                <a:cs typeface="Courier New" panose="02070309020205020404" pitchFamily="49" charset="0"/>
              </a:rPr>
              <a:t>		RET				</a:t>
            </a:r>
            <a:r>
              <a:rPr lang="en-US" b="1" u="sng" dirty="0">
                <a:solidFill>
                  <a:srgbClr val="004620"/>
                </a:solidFill>
                <a:cs typeface="Courier New" panose="02070309020205020404" pitchFamily="49" charset="0"/>
              </a:rPr>
              <a:t>2</a:t>
            </a:r>
            <a:r>
              <a:rPr lang="en-US" b="1" dirty="0">
                <a:solidFill>
                  <a:srgbClr val="004620"/>
                </a:solidFill>
                <a:cs typeface="Courier New" panose="02070309020205020404" pitchFamily="49" charset="0"/>
              </a:rPr>
              <a:t> </a:t>
            </a:r>
          </a:p>
          <a:p>
            <a:pPr>
              <a:lnSpc>
                <a:spcPts val="1800"/>
              </a:lnSpc>
            </a:pPr>
            <a:r>
              <a:rPr lang="en-US" b="1" dirty="0">
                <a:solidFill>
                  <a:srgbClr val="004620"/>
                </a:solidFill>
                <a:cs typeface="Courier New" panose="02070309020205020404" pitchFamily="49" charset="0"/>
              </a:rPr>
              <a:t>					Total	28</a:t>
            </a:r>
          </a:p>
          <a:p>
            <a:pPr>
              <a:lnSpc>
                <a:spcPts val="1800"/>
              </a:lnSpc>
            </a:pPr>
            <a:endParaRPr lang="en-US" b="1" dirty="0">
              <a:solidFill>
                <a:srgbClr val="004620"/>
              </a:solidFill>
              <a:cs typeface="Courier New" panose="02070309020205020404" pitchFamily="49" charset="0"/>
            </a:endParaRPr>
          </a:p>
          <a:p>
            <a:pPr>
              <a:lnSpc>
                <a:spcPts val="1800"/>
              </a:lnSpc>
            </a:pPr>
            <a:endParaRPr lang="en-US" b="1" dirty="0">
              <a:solidFill>
                <a:srgbClr val="004620"/>
              </a:solidFill>
              <a:cs typeface="Courier New" panose="02070309020205020404" pitchFamily="49" charset="0"/>
            </a:endParaRPr>
          </a:p>
        </p:txBody>
      </p:sp>
      <p:sp>
        <p:nvSpPr>
          <p:cNvPr id="12" name="TextBox 11">
            <a:extLst>
              <a:ext uri="{FF2B5EF4-FFF2-40B4-BE49-F238E27FC236}">
                <a16:creationId xmlns:a16="http://schemas.microsoft.com/office/drawing/2014/main" id="{0BD49A13-274A-4D19-9B3F-75215B817F53}"/>
              </a:ext>
            </a:extLst>
          </p:cNvPr>
          <p:cNvSpPr txBox="1"/>
          <p:nvPr/>
        </p:nvSpPr>
        <p:spPr>
          <a:xfrm>
            <a:off x="0" y="1820300"/>
            <a:ext cx="12192000" cy="461665"/>
          </a:xfrm>
          <a:prstGeom prst="rect">
            <a:avLst/>
          </a:prstGeom>
          <a:noFill/>
        </p:spPr>
        <p:txBody>
          <a:bodyPr wrap="square">
            <a:spAutoFit/>
          </a:bodyPr>
          <a:lstStyle/>
          <a:p>
            <a:pPr algn="ctr"/>
            <a:r>
              <a:rPr lang="en-US" sz="2400" b="1" dirty="0">
                <a:solidFill>
                  <a:srgbClr val="004620"/>
                </a:solidFill>
              </a:rPr>
              <a:t>Solution:</a:t>
            </a:r>
          </a:p>
        </p:txBody>
      </p:sp>
      <p:sp>
        <p:nvSpPr>
          <p:cNvPr id="9" name="Rectangle: Rounded Corners 8">
            <a:extLst>
              <a:ext uri="{FF2B5EF4-FFF2-40B4-BE49-F238E27FC236}">
                <a16:creationId xmlns:a16="http://schemas.microsoft.com/office/drawing/2014/main" id="{214F4F50-CFF3-477E-921B-D6694DA8887E}"/>
              </a:ext>
            </a:extLst>
          </p:cNvPr>
          <p:cNvSpPr/>
          <p:nvPr/>
        </p:nvSpPr>
        <p:spPr>
          <a:xfrm>
            <a:off x="7011628" y="4719484"/>
            <a:ext cx="5043948" cy="1697558"/>
          </a:xfrm>
          <a:prstGeom prst="round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16774A9-D492-4087-8C35-A15501B85978}"/>
              </a:ext>
            </a:extLst>
          </p:cNvPr>
          <p:cNvSpPr txBox="1"/>
          <p:nvPr/>
        </p:nvSpPr>
        <p:spPr>
          <a:xfrm>
            <a:off x="7081068" y="4837293"/>
            <a:ext cx="4905068" cy="1461939"/>
          </a:xfrm>
          <a:prstGeom prst="rect">
            <a:avLst/>
          </a:prstGeom>
          <a:noFill/>
        </p:spPr>
        <p:txBody>
          <a:bodyPr wrap="square">
            <a:spAutoFit/>
          </a:bodyPr>
          <a:lstStyle/>
          <a:p>
            <a:pPr algn="ctr"/>
            <a:r>
              <a:rPr lang="en-US" sz="1700" b="1" dirty="0">
                <a:solidFill>
                  <a:srgbClr val="004620"/>
                </a:solidFill>
                <a:cs typeface="Courier New" panose="02070309020205020404" pitchFamily="49" charset="0"/>
              </a:rPr>
              <a:t>T = 2 x 28 x 1.085 µs  =  60.76 µs and  F = 16458.2 Hz.</a:t>
            </a:r>
          </a:p>
          <a:p>
            <a:pPr algn="ctr"/>
            <a:endParaRPr lang="en-US" b="1" dirty="0">
              <a:solidFill>
                <a:srgbClr val="004620"/>
              </a:solidFill>
              <a:cs typeface="Courier New" panose="02070309020205020404" pitchFamily="49" charset="0"/>
            </a:endParaRPr>
          </a:p>
          <a:p>
            <a:pPr algn="ctr"/>
            <a:r>
              <a:rPr lang="en-US" b="1" dirty="0">
                <a:solidFill>
                  <a:srgbClr val="004620"/>
                </a:solidFill>
                <a:cs typeface="Courier New" panose="02070309020205020404" pitchFamily="49" charset="0"/>
              </a:rPr>
              <a:t>NOTE THAT 8051 TIMERS USE 1/12 OF XTAL FREQUENCY, REGARDLESS OF </a:t>
            </a:r>
          </a:p>
          <a:p>
            <a:pPr algn="ctr"/>
            <a:r>
              <a:rPr lang="en-US" b="1" dirty="0">
                <a:solidFill>
                  <a:srgbClr val="004620"/>
                </a:solidFill>
                <a:cs typeface="Courier New" panose="02070309020205020404" pitchFamily="49" charset="0"/>
              </a:rPr>
              <a:t>MACHINE CYCLE TIME.</a:t>
            </a:r>
          </a:p>
        </p:txBody>
      </p:sp>
    </p:spTree>
    <p:extLst>
      <p:ext uri="{BB962C8B-B14F-4D97-AF65-F5344CB8AC3E}">
        <p14:creationId xmlns:p14="http://schemas.microsoft.com/office/powerpoint/2010/main" val="1340693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arn(inVertical)">
                                      <p:cBhvr>
                                        <p:cTn id="24" dur="500"/>
                                        <p:tgtEl>
                                          <p:spTgt spid="9"/>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arn(inVertical)">
                                      <p:cBhvr>
                                        <p:cTn id="27" dur="500"/>
                                        <p:tgtEl>
                                          <p:spTgt spid="13"/>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barn(inVertical)">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p:bldP spid="12" grpId="0"/>
      <p:bldP spid="9" grpId="0" animBg="1"/>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9-7</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3693319"/>
          </a:xfrm>
          <a:prstGeom prst="rect">
            <a:avLst/>
          </a:prstGeom>
          <a:noFill/>
        </p:spPr>
        <p:txBody>
          <a:bodyPr wrap="square">
            <a:spAutoFit/>
          </a:bodyPr>
          <a:lstStyle/>
          <a:p>
            <a:r>
              <a:rPr lang="en-US" b="1" dirty="0"/>
              <a:t>Find the delay generated by Timer 0 in the following code, using both of the methods of Figure 9-4.  Do not include the overhead due to instructions.  </a:t>
            </a:r>
          </a:p>
          <a:p>
            <a:r>
              <a:rPr lang="en-US" b="1" dirty="0">
                <a:latin typeface="Courier New" panose="02070309020205020404" pitchFamily="49" charset="0"/>
                <a:cs typeface="Courier New" panose="02070309020205020404" pitchFamily="49" charset="0"/>
              </a:rPr>
              <a:t>		CLR	P2.3			;clear P2.3</a:t>
            </a:r>
          </a:p>
          <a:p>
            <a:r>
              <a:rPr lang="en-US" b="1" dirty="0">
                <a:latin typeface="Courier New" panose="02070309020205020404" pitchFamily="49" charset="0"/>
                <a:cs typeface="Courier New" panose="02070309020205020404" pitchFamily="49" charset="0"/>
              </a:rPr>
              <a:t>		MOV	TMOD,#01		;Timer 0, mode 1(16-bit mode)</a:t>
            </a:r>
          </a:p>
          <a:p>
            <a:r>
              <a:rPr lang="en-US" b="1" dirty="0">
                <a:latin typeface="Courier New" panose="02070309020205020404" pitchFamily="49" charset="0"/>
                <a:cs typeface="Courier New" panose="02070309020205020404" pitchFamily="49" charset="0"/>
              </a:rPr>
              <a:t>HERE:		MOV	TL0,#3EH		;TL0 = 3EH, Low byte</a:t>
            </a:r>
          </a:p>
          <a:p>
            <a:r>
              <a:rPr lang="en-US" b="1" dirty="0">
                <a:latin typeface="Courier New" panose="02070309020205020404" pitchFamily="49" charset="0"/>
                <a:cs typeface="Courier New" panose="02070309020205020404" pitchFamily="49" charset="0"/>
              </a:rPr>
              <a:t>		MOV	TH0,#0B8H		;TH0 = B8H, High byte</a:t>
            </a:r>
          </a:p>
          <a:p>
            <a:r>
              <a:rPr lang="en-US" b="1" dirty="0">
                <a:latin typeface="Courier New" panose="02070309020205020404" pitchFamily="49" charset="0"/>
                <a:cs typeface="Courier New" panose="02070309020205020404" pitchFamily="49" charset="0"/>
              </a:rPr>
              <a:t>		SETB	P2.3			;SET high P2.3</a:t>
            </a:r>
          </a:p>
          <a:p>
            <a:r>
              <a:rPr lang="en-US" b="1" dirty="0">
                <a:latin typeface="Courier New" panose="02070309020205020404" pitchFamily="49" charset="0"/>
                <a:cs typeface="Courier New" panose="02070309020205020404" pitchFamily="49" charset="0"/>
              </a:rPr>
              <a:t>		SETB	TR0			;start Timer 0</a:t>
            </a:r>
          </a:p>
          <a:p>
            <a:r>
              <a:rPr lang="en-US" b="1" dirty="0">
                <a:latin typeface="Courier New" panose="02070309020205020404" pitchFamily="49" charset="0"/>
                <a:cs typeface="Courier New" panose="02070309020205020404" pitchFamily="49" charset="0"/>
              </a:rPr>
              <a:t>AGAIN:		JNB	TF0,AGAIN		;monitor Timer 0 flag</a:t>
            </a:r>
          </a:p>
          <a:p>
            <a:r>
              <a:rPr lang="en-US" b="1" dirty="0">
                <a:latin typeface="Courier New" panose="02070309020205020404" pitchFamily="49" charset="0"/>
                <a:cs typeface="Courier New" panose="02070309020205020404" pitchFamily="49" charset="0"/>
              </a:rPr>
              <a:t>		CLR	TR0			;stop Timer 0</a:t>
            </a:r>
          </a:p>
          <a:p>
            <a:r>
              <a:rPr lang="en-US" b="1" dirty="0">
                <a:latin typeface="Courier New" panose="02070309020205020404" pitchFamily="49" charset="0"/>
                <a:cs typeface="Courier New" panose="02070309020205020404" pitchFamily="49" charset="0"/>
              </a:rPr>
              <a:t>		CLR	TF0			;clear Timer 0 flag for</a:t>
            </a:r>
          </a:p>
          <a:p>
            <a:r>
              <a:rPr lang="en-US" b="1" dirty="0">
                <a:latin typeface="Courier New" panose="02070309020205020404" pitchFamily="49" charset="0"/>
                <a:cs typeface="Courier New" panose="02070309020205020404" pitchFamily="49" charset="0"/>
              </a:rPr>
              <a:t>						;next round</a:t>
            </a:r>
          </a:p>
          <a:p>
            <a:r>
              <a:rPr lang="en-US" b="1" dirty="0">
                <a:latin typeface="Courier New" panose="02070309020205020404" pitchFamily="49" charset="0"/>
                <a:cs typeface="Courier New" panose="02070309020205020404" pitchFamily="49" charset="0"/>
              </a:rPr>
              <a:t>		CLR	P2.3</a:t>
            </a:r>
          </a:p>
        </p:txBody>
      </p:sp>
      <p:sp>
        <p:nvSpPr>
          <p:cNvPr id="8" name="TextBox 7">
            <a:extLst>
              <a:ext uri="{FF2B5EF4-FFF2-40B4-BE49-F238E27FC236}">
                <a16:creationId xmlns:a16="http://schemas.microsoft.com/office/drawing/2014/main" id="{7FB0E6BF-D319-404B-8308-B7EC6638C5E4}"/>
              </a:ext>
            </a:extLst>
          </p:cNvPr>
          <p:cNvSpPr txBox="1"/>
          <p:nvPr/>
        </p:nvSpPr>
        <p:spPr>
          <a:xfrm>
            <a:off x="963560" y="5433626"/>
            <a:ext cx="10599175" cy="1200329"/>
          </a:xfrm>
          <a:prstGeom prst="rect">
            <a:avLst/>
          </a:prstGeom>
          <a:noFill/>
        </p:spPr>
        <p:txBody>
          <a:bodyPr wrap="square">
            <a:spAutoFit/>
          </a:bodyPr>
          <a:lstStyle/>
          <a:p>
            <a:r>
              <a:rPr lang="en-US" b="1" dirty="0">
                <a:solidFill>
                  <a:srgbClr val="004620"/>
                </a:solidFill>
                <a:cs typeface="Courier New" panose="02070309020205020404" pitchFamily="49" charset="0"/>
              </a:rPr>
              <a:t>(a) (FFFF - B83E  + 1)  =  47C2H = 18370 in decimal and 18370 x 1.085 µs = 19.93145 µs. </a:t>
            </a:r>
          </a:p>
          <a:p>
            <a:r>
              <a:rPr lang="en-US" b="1" dirty="0">
                <a:solidFill>
                  <a:srgbClr val="004620"/>
                </a:solidFill>
                <a:cs typeface="Courier New" panose="02070309020205020404" pitchFamily="49" charset="0"/>
              </a:rPr>
              <a:t>(b) Since TH - TL = B83EH = 47166 (in decimal) we have 65536 - 47166 = 18370. This means that the timer counts from B83EH to FFFFH. This plus rolling over to 0 goes through a total of 18370 clock cycles, where each clock is 1.085 µs in duration. Therefore, we have 18370 x 1.085 µs = 19.93145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as the width of the pulse.</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8" y="4986709"/>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961435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9-8</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646331"/>
          </a:xfrm>
          <a:prstGeom prst="rect">
            <a:avLst/>
          </a:prstGeom>
          <a:noFill/>
        </p:spPr>
        <p:txBody>
          <a:bodyPr wrap="square">
            <a:spAutoFit/>
          </a:bodyPr>
          <a:lstStyle/>
          <a:p>
            <a:r>
              <a:rPr lang="en-US" b="1" dirty="0"/>
              <a:t>Modify TL and TH in Example 9-7 to get the largest time delay possible. Find the delay in </a:t>
            </a:r>
            <a:r>
              <a:rPr lang="en-US" b="1" dirty="0" err="1"/>
              <a:t>ms.</a:t>
            </a:r>
            <a:r>
              <a:rPr lang="en-US" b="1" dirty="0"/>
              <a:t>  In your calculation, exclude the overhead due to the instructions in the loop. </a:t>
            </a:r>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2415826"/>
            <a:ext cx="10599175" cy="4247317"/>
          </a:xfrm>
          <a:prstGeom prst="rect">
            <a:avLst/>
          </a:prstGeom>
          <a:noFill/>
        </p:spPr>
        <p:txBody>
          <a:bodyPr wrap="square">
            <a:spAutoFit/>
          </a:bodyPr>
          <a:lstStyle/>
          <a:p>
            <a:r>
              <a:rPr lang="en-US" b="1" dirty="0">
                <a:solidFill>
                  <a:srgbClr val="004620"/>
                </a:solidFill>
                <a:cs typeface="Courier New" panose="02070309020205020404" pitchFamily="49" charset="0"/>
              </a:rPr>
              <a:t>To get the largest delay we make TL and TH both 0. This will count up from 0000 to FFFFH and then roll over to zero.</a:t>
            </a:r>
          </a:p>
          <a:p>
            <a:r>
              <a:rPr lang="en-US" b="1" dirty="0">
                <a:solidFill>
                  <a:srgbClr val="004620"/>
                </a:solidFill>
                <a:latin typeface="Courier New" panose="02070309020205020404" pitchFamily="49" charset="0"/>
                <a:cs typeface="Courier New" panose="02070309020205020404" pitchFamily="49" charset="0"/>
              </a:rPr>
              <a:t>		CLR	P2.3			;clear P2.3</a:t>
            </a:r>
          </a:p>
          <a:p>
            <a:r>
              <a:rPr lang="en-US" b="1" dirty="0">
                <a:solidFill>
                  <a:srgbClr val="004620"/>
                </a:solidFill>
                <a:latin typeface="Courier New" panose="02070309020205020404" pitchFamily="49" charset="0"/>
                <a:cs typeface="Courier New" panose="02070309020205020404" pitchFamily="49" charset="0"/>
              </a:rPr>
              <a:t>		MOV	TMOD,#01		;Timer 0, mode 1(16-bit mode)</a:t>
            </a:r>
          </a:p>
          <a:p>
            <a:r>
              <a:rPr lang="en-US" b="1" dirty="0">
                <a:solidFill>
                  <a:srgbClr val="004620"/>
                </a:solidFill>
                <a:latin typeface="Courier New" panose="02070309020205020404" pitchFamily="49" charset="0"/>
                <a:cs typeface="Courier New" panose="02070309020205020404" pitchFamily="49" charset="0"/>
              </a:rPr>
              <a:t>HERE:		MOV	TL0,#0			;TL0 = 0, Low byte</a:t>
            </a:r>
          </a:p>
          <a:p>
            <a:r>
              <a:rPr lang="en-US" b="1" dirty="0">
                <a:solidFill>
                  <a:srgbClr val="004620"/>
                </a:solidFill>
                <a:latin typeface="Courier New" panose="02070309020205020404" pitchFamily="49" charset="0"/>
                <a:cs typeface="Courier New" panose="02070309020205020404" pitchFamily="49" charset="0"/>
              </a:rPr>
              <a:t>		MOV	TH0,#0			;TH0 = 0, High byte</a:t>
            </a:r>
          </a:p>
          <a:p>
            <a:r>
              <a:rPr lang="en-US" b="1" dirty="0">
                <a:solidFill>
                  <a:srgbClr val="004620"/>
                </a:solidFill>
                <a:latin typeface="Courier New" panose="02070309020205020404" pitchFamily="49" charset="0"/>
                <a:cs typeface="Courier New" panose="02070309020205020404" pitchFamily="49" charset="0"/>
              </a:rPr>
              <a:t>		SETB	P2.3			;SET P2.3 high</a:t>
            </a:r>
          </a:p>
          <a:p>
            <a:r>
              <a:rPr lang="en-US" b="1" dirty="0">
                <a:solidFill>
                  <a:srgbClr val="004620"/>
                </a:solidFill>
                <a:latin typeface="Courier New" panose="02070309020205020404" pitchFamily="49" charset="0"/>
                <a:cs typeface="Courier New" panose="02070309020205020404" pitchFamily="49" charset="0"/>
              </a:rPr>
              <a:t>		SETB	TR0			;start Timer 0</a:t>
            </a:r>
          </a:p>
          <a:p>
            <a:r>
              <a:rPr lang="en-US" b="1" dirty="0">
                <a:solidFill>
                  <a:srgbClr val="004620"/>
                </a:solidFill>
                <a:latin typeface="Courier New" panose="02070309020205020404" pitchFamily="49" charset="0"/>
                <a:cs typeface="Courier New" panose="02070309020205020404" pitchFamily="49" charset="0"/>
              </a:rPr>
              <a:t>AGAIN:		JNB	TF0,AGAIN		;monitor Timer 0 flag</a:t>
            </a:r>
          </a:p>
          <a:p>
            <a:r>
              <a:rPr lang="en-US" b="1" dirty="0">
                <a:solidFill>
                  <a:srgbClr val="004620"/>
                </a:solidFill>
                <a:latin typeface="Courier New" panose="02070309020205020404" pitchFamily="49" charset="0"/>
                <a:cs typeface="Courier New" panose="02070309020205020404" pitchFamily="49" charset="0"/>
              </a:rPr>
              <a:t>		CLR	TR0			;stop Timer 0</a:t>
            </a:r>
          </a:p>
          <a:p>
            <a:r>
              <a:rPr lang="en-US" b="1" dirty="0">
                <a:solidFill>
                  <a:srgbClr val="004620"/>
                </a:solidFill>
                <a:latin typeface="Courier New" panose="02070309020205020404" pitchFamily="49" charset="0"/>
                <a:cs typeface="Courier New" panose="02070309020205020404" pitchFamily="49" charset="0"/>
              </a:rPr>
              <a:t>		CLR	TF0			;clear Timer 0 flag </a:t>
            </a:r>
          </a:p>
          <a:p>
            <a:r>
              <a:rPr lang="en-US" b="1" dirty="0">
                <a:solidFill>
                  <a:srgbClr val="004620"/>
                </a:solidFill>
                <a:latin typeface="Courier New" panose="02070309020205020404" pitchFamily="49" charset="0"/>
                <a:cs typeface="Courier New" panose="02070309020205020404" pitchFamily="49" charset="0"/>
              </a:rPr>
              <a:t>		CLR	P2.3</a:t>
            </a:r>
          </a:p>
          <a:p>
            <a:r>
              <a:rPr lang="en-US" b="1" dirty="0">
                <a:solidFill>
                  <a:srgbClr val="004620"/>
                </a:solidFill>
                <a:cs typeface="Courier New" panose="02070309020205020404" pitchFamily="49" charset="0"/>
              </a:rPr>
              <a:t>Making TH and TL both zero means that the timer will count from 0000 to FFFFH, and then roll over to raise the TF flag.  As a result, it goes through a total of 65536 states. Therefore, we have delay = (65536 - 0) x 1.085µs = 71.1065 </a:t>
            </a:r>
            <a:r>
              <a:rPr lang="en-US" b="1" dirty="0" err="1">
                <a:solidFill>
                  <a:srgbClr val="004620"/>
                </a:solidFill>
                <a:cs typeface="Courier New" panose="02070309020205020404" pitchFamily="49" charset="0"/>
              </a:rPr>
              <a:t>ms.</a:t>
            </a:r>
            <a:endParaRPr lang="en-US" b="1" dirty="0">
              <a:solidFill>
                <a:srgbClr val="004620"/>
              </a:solidFill>
              <a:cs typeface="Courier New" panose="02070309020205020404" pitchFamily="49" charset="0"/>
            </a:endParaRP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1924664"/>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49514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9-9</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652632"/>
            <a:ext cx="10294374" cy="5324535"/>
          </a:xfrm>
          <a:prstGeom prst="rect">
            <a:avLst/>
          </a:prstGeom>
          <a:noFill/>
        </p:spPr>
        <p:txBody>
          <a:bodyPr wrap="square">
            <a:spAutoFit/>
          </a:bodyPr>
          <a:lstStyle/>
          <a:p>
            <a:r>
              <a:rPr lang="en-US" sz="2400" b="1" dirty="0"/>
              <a:t>The following program generates a square wave on pin P1.5 continuously using Timer 1 for a time delay.  Find the frequency of the square wave if XTAL = 11.0592 </a:t>
            </a:r>
            <a:r>
              <a:rPr lang="en-US" sz="2400" b="1" dirty="0" err="1"/>
              <a:t>MHz.</a:t>
            </a:r>
            <a:r>
              <a:rPr lang="en-US" sz="2400" b="1" dirty="0"/>
              <a:t>  In your calculation do not include the overhead due to instructions in the loop. </a:t>
            </a:r>
          </a:p>
          <a:p>
            <a:endParaRPr lang="en-US" sz="2400" b="1" dirty="0"/>
          </a:p>
          <a:p>
            <a:r>
              <a:rPr lang="en-US" sz="2000" b="1" dirty="0">
                <a:solidFill>
                  <a:srgbClr val="004620"/>
                </a:solidFill>
                <a:latin typeface="Courier New" panose="02070309020205020404" pitchFamily="49" charset="0"/>
                <a:cs typeface="Courier New" panose="02070309020205020404" pitchFamily="49" charset="0"/>
              </a:rPr>
              <a:t>		MOV	TMOD,#10H		;Timer 1, mode 1(16-bit)</a:t>
            </a:r>
          </a:p>
          <a:p>
            <a:r>
              <a:rPr lang="en-US" sz="2000" b="1" dirty="0">
                <a:solidFill>
                  <a:srgbClr val="004620"/>
                </a:solidFill>
                <a:latin typeface="Courier New" panose="02070309020205020404" pitchFamily="49" charset="0"/>
                <a:cs typeface="Courier New" panose="02070309020205020404" pitchFamily="49" charset="0"/>
              </a:rPr>
              <a:t>AGAIN:	MOV	TL1,#34H		;TL1 = 34H, Low byte</a:t>
            </a:r>
          </a:p>
          <a:p>
            <a:r>
              <a:rPr lang="en-US" sz="2000" b="1" dirty="0">
                <a:solidFill>
                  <a:srgbClr val="004620"/>
                </a:solidFill>
                <a:latin typeface="Courier New" panose="02070309020205020404" pitchFamily="49" charset="0"/>
                <a:cs typeface="Courier New" panose="02070309020205020404" pitchFamily="49" charset="0"/>
              </a:rPr>
              <a:t>		MOV	TH1,#76H		;TH1 = 76H, High byte</a:t>
            </a:r>
          </a:p>
          <a:p>
            <a:r>
              <a:rPr lang="en-US" sz="2000" b="1" dirty="0">
                <a:solidFill>
                  <a:srgbClr val="004620"/>
                </a:solidFill>
                <a:latin typeface="Courier New" panose="02070309020205020404" pitchFamily="49" charset="0"/>
                <a:cs typeface="Courier New" panose="02070309020205020404" pitchFamily="49" charset="0"/>
              </a:rPr>
              <a:t>						;(7634H = timer value)</a:t>
            </a:r>
          </a:p>
          <a:p>
            <a:r>
              <a:rPr lang="en-US" sz="2000" b="1" dirty="0">
                <a:solidFill>
                  <a:srgbClr val="004620"/>
                </a:solidFill>
                <a:latin typeface="Courier New" panose="02070309020205020404" pitchFamily="49" charset="0"/>
                <a:cs typeface="Courier New" panose="02070309020205020404" pitchFamily="49" charset="0"/>
              </a:rPr>
              <a:t>		SETB	TR1			;start Timer 1</a:t>
            </a:r>
          </a:p>
          <a:p>
            <a:r>
              <a:rPr lang="en-US" sz="2000" b="1" dirty="0">
                <a:solidFill>
                  <a:srgbClr val="004620"/>
                </a:solidFill>
                <a:latin typeface="Courier New" panose="02070309020205020404" pitchFamily="49" charset="0"/>
                <a:cs typeface="Courier New" panose="02070309020205020404" pitchFamily="49" charset="0"/>
              </a:rPr>
              <a:t>BACK:		JNB	TF1,BACK		;stay until timer rolls over</a:t>
            </a:r>
          </a:p>
          <a:p>
            <a:r>
              <a:rPr lang="en-US" sz="2000" b="1" dirty="0">
                <a:solidFill>
                  <a:srgbClr val="004620"/>
                </a:solidFill>
                <a:latin typeface="Courier New" panose="02070309020205020404" pitchFamily="49" charset="0"/>
                <a:cs typeface="Courier New" panose="02070309020205020404" pitchFamily="49" charset="0"/>
              </a:rPr>
              <a:t>		CLR	TR1			;stop Timer 1</a:t>
            </a:r>
          </a:p>
          <a:p>
            <a:r>
              <a:rPr lang="en-US" sz="2000" b="1" dirty="0">
                <a:solidFill>
                  <a:srgbClr val="004620"/>
                </a:solidFill>
                <a:latin typeface="Courier New" panose="02070309020205020404" pitchFamily="49" charset="0"/>
                <a:cs typeface="Courier New" panose="02070309020205020404" pitchFamily="49" charset="0"/>
              </a:rPr>
              <a:t>		CPL	P1.5			;comp. P1.5 to get hi, lo</a:t>
            </a:r>
          </a:p>
          <a:p>
            <a:r>
              <a:rPr lang="en-US" sz="2000" b="1" dirty="0">
                <a:solidFill>
                  <a:srgbClr val="004620"/>
                </a:solidFill>
                <a:latin typeface="Courier New" panose="02070309020205020404" pitchFamily="49" charset="0"/>
                <a:cs typeface="Courier New" panose="02070309020205020404" pitchFamily="49" charset="0"/>
              </a:rPr>
              <a:t>		CLR	TF1			;clear Timer 1 flag</a:t>
            </a:r>
          </a:p>
          <a:p>
            <a:r>
              <a:rPr lang="en-US" sz="2000" b="1" dirty="0">
                <a:solidFill>
                  <a:srgbClr val="004620"/>
                </a:solidFill>
                <a:latin typeface="Courier New" panose="02070309020205020404" pitchFamily="49" charset="0"/>
                <a:cs typeface="Courier New" panose="02070309020205020404" pitchFamily="49" charset="0"/>
              </a:rPr>
              <a:t>		SJMP	AGAIN 		;reload timer since Mode 1</a:t>
            </a:r>
          </a:p>
          <a:p>
            <a:r>
              <a:rPr lang="en-US" sz="2000" b="1" dirty="0">
                <a:solidFill>
                  <a:srgbClr val="004620"/>
                </a:solidFill>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648511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9-9</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589970B7-2AE8-4CED-80FC-31F24CF2060B}"/>
              </a:ext>
            </a:extLst>
          </p:cNvPr>
          <p:cNvSpPr txBox="1"/>
          <p:nvPr/>
        </p:nvSpPr>
        <p:spPr>
          <a:xfrm>
            <a:off x="884902" y="1961537"/>
            <a:ext cx="10422194" cy="3785652"/>
          </a:xfrm>
          <a:prstGeom prst="rect">
            <a:avLst/>
          </a:prstGeom>
          <a:noFill/>
        </p:spPr>
        <p:txBody>
          <a:bodyPr wrap="square">
            <a:spAutoFit/>
          </a:bodyPr>
          <a:lstStyle/>
          <a:p>
            <a:r>
              <a:rPr lang="en-US" sz="2400" b="1" dirty="0">
                <a:solidFill>
                  <a:srgbClr val="004620"/>
                </a:solidFill>
                <a:cs typeface="Courier New" panose="02070309020205020404" pitchFamily="49" charset="0"/>
              </a:rPr>
              <a:t>In the above program notice the target of SJMP. In mode 1, the program must reload the TH, TL register every time if we want to have a continuous wave.  Now the calculation. </a:t>
            </a:r>
          </a:p>
          <a:p>
            <a:r>
              <a:rPr lang="en-US" sz="2400" b="1" dirty="0">
                <a:solidFill>
                  <a:srgbClr val="004620"/>
                </a:solidFill>
                <a:cs typeface="Courier New" panose="02070309020205020404" pitchFamily="49" charset="0"/>
              </a:rPr>
              <a:t>Since FFFFH - 7634H = 89CBH + 1 = 89CCH and 89CCH = 35276 clock count. </a:t>
            </a:r>
          </a:p>
          <a:p>
            <a:r>
              <a:rPr lang="en-US" sz="2400" b="1" dirty="0">
                <a:solidFill>
                  <a:srgbClr val="004620"/>
                </a:solidFill>
                <a:cs typeface="Courier New" panose="02070309020205020404" pitchFamily="49" charset="0"/>
              </a:rPr>
              <a:t>35276 x 1.085 µs = 38.274 </a:t>
            </a:r>
            <a:r>
              <a:rPr lang="en-US" sz="2400" b="1" dirty="0" err="1">
                <a:solidFill>
                  <a:srgbClr val="004620"/>
                </a:solidFill>
                <a:cs typeface="Courier New" panose="02070309020205020404" pitchFamily="49" charset="0"/>
              </a:rPr>
              <a:t>ms</a:t>
            </a:r>
            <a:r>
              <a:rPr lang="en-US" sz="2400" b="1" dirty="0">
                <a:solidFill>
                  <a:srgbClr val="004620"/>
                </a:solidFill>
                <a:cs typeface="Courier New" panose="02070309020205020404" pitchFamily="49" charset="0"/>
              </a:rPr>
              <a:t> for half of the square wave.  The entire square wave length is 38.274 x 2 = 76.548 </a:t>
            </a:r>
            <a:r>
              <a:rPr lang="en-US" sz="2400" b="1" dirty="0" err="1">
                <a:solidFill>
                  <a:srgbClr val="004620"/>
                </a:solidFill>
                <a:cs typeface="Courier New" panose="02070309020205020404" pitchFamily="49" charset="0"/>
              </a:rPr>
              <a:t>ms</a:t>
            </a:r>
            <a:r>
              <a:rPr lang="en-US" sz="2400" b="1" dirty="0">
                <a:solidFill>
                  <a:srgbClr val="004620"/>
                </a:solidFill>
                <a:cs typeface="Courier New" panose="02070309020205020404" pitchFamily="49" charset="0"/>
              </a:rPr>
              <a:t> and has a frequency = 13.064 Hz.</a:t>
            </a:r>
          </a:p>
          <a:p>
            <a:endParaRPr lang="en-US" sz="2400" b="1" dirty="0">
              <a:solidFill>
                <a:srgbClr val="004620"/>
              </a:solidFill>
              <a:cs typeface="Courier New" panose="02070309020205020404" pitchFamily="49" charset="0"/>
            </a:endParaRPr>
          </a:p>
          <a:p>
            <a:r>
              <a:rPr lang="en-US" sz="2400" b="1" dirty="0">
                <a:solidFill>
                  <a:srgbClr val="004620"/>
                </a:solidFill>
                <a:cs typeface="Courier New" panose="02070309020205020404" pitchFamily="49" charset="0"/>
              </a:rPr>
              <a:t>Also notice that the high and low portions of the square wave pulse are equal.  In the above calculation, the overhead due to all the instructions in the loop is not included.</a:t>
            </a:r>
          </a:p>
        </p:txBody>
      </p:sp>
      <p:sp>
        <p:nvSpPr>
          <p:cNvPr id="12" name="TextBox 11">
            <a:extLst>
              <a:ext uri="{FF2B5EF4-FFF2-40B4-BE49-F238E27FC236}">
                <a16:creationId xmlns:a16="http://schemas.microsoft.com/office/drawing/2014/main" id="{0BD49A13-274A-4D19-9B3F-75215B817F53}"/>
              </a:ext>
            </a:extLst>
          </p:cNvPr>
          <p:cNvSpPr txBox="1"/>
          <p:nvPr/>
        </p:nvSpPr>
        <p:spPr>
          <a:xfrm>
            <a:off x="63909" y="1354617"/>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2867778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FEFEDF-5770-40AF-B49C-5BA88A191546}"/>
              </a:ext>
            </a:extLst>
          </p:cNvPr>
          <p:cNvSpPr txBox="1"/>
          <p:nvPr/>
        </p:nvSpPr>
        <p:spPr>
          <a:xfrm>
            <a:off x="0" y="2330245"/>
            <a:ext cx="12192000" cy="1938992"/>
          </a:xfrm>
          <a:prstGeom prst="rect">
            <a:avLst/>
          </a:prstGeom>
          <a:noFill/>
        </p:spPr>
        <p:txBody>
          <a:bodyPr wrap="square" rtlCol="0">
            <a:spAutoFit/>
          </a:bodyPr>
          <a:lstStyle/>
          <a:p>
            <a:pPr algn="ctr"/>
            <a:r>
              <a:rPr lang="en-US" sz="6000" b="1" dirty="0"/>
              <a:t>8051 TIMER PROGRAMMING </a:t>
            </a:r>
          </a:p>
          <a:p>
            <a:pPr algn="ctr"/>
            <a:r>
              <a:rPr lang="en-US" sz="6000" b="1" dirty="0"/>
              <a:t>IN ASSEMBLY AND C</a:t>
            </a:r>
          </a:p>
        </p:txBody>
      </p:sp>
      <p:sp>
        <p:nvSpPr>
          <p:cNvPr id="5" name="TextBox 4">
            <a:extLst>
              <a:ext uri="{FF2B5EF4-FFF2-40B4-BE49-F238E27FC236}">
                <a16:creationId xmlns:a16="http://schemas.microsoft.com/office/drawing/2014/main" id="{3C3433A4-5538-42A5-8C39-9A740F184335}"/>
              </a:ext>
            </a:extLst>
          </p:cNvPr>
          <p:cNvSpPr txBox="1"/>
          <p:nvPr/>
        </p:nvSpPr>
        <p:spPr>
          <a:xfrm>
            <a:off x="0" y="4734232"/>
            <a:ext cx="12192000" cy="830997"/>
          </a:xfrm>
          <a:prstGeom prst="rect">
            <a:avLst/>
          </a:prstGeom>
          <a:noFill/>
        </p:spPr>
        <p:txBody>
          <a:bodyPr wrap="square" rtlCol="0">
            <a:spAutoFit/>
          </a:bodyPr>
          <a:lstStyle/>
          <a:p>
            <a:pPr algn="ctr"/>
            <a:r>
              <a:rPr lang="en-US" sz="4800" b="1" dirty="0">
                <a:solidFill>
                  <a:srgbClr val="007A37"/>
                </a:solidFill>
              </a:rPr>
              <a:t>Chapter 9</a:t>
            </a:r>
          </a:p>
        </p:txBody>
      </p:sp>
      <p:sp>
        <p:nvSpPr>
          <p:cNvPr id="6" name="Rectangle 5">
            <a:extLst>
              <a:ext uri="{FF2B5EF4-FFF2-40B4-BE49-F238E27FC236}">
                <a16:creationId xmlns:a16="http://schemas.microsoft.com/office/drawing/2014/main" id="{400D4B26-D679-4FB4-B936-3F88F1915D32}"/>
              </a:ext>
            </a:extLst>
          </p:cNvPr>
          <p:cNvSpPr/>
          <p:nvPr/>
        </p:nvSpPr>
        <p:spPr>
          <a:xfrm>
            <a:off x="0" y="6032090"/>
            <a:ext cx="12192000" cy="82591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258540-EF72-4F66-AD3B-7B8F75230762}"/>
              </a:ext>
            </a:extLst>
          </p:cNvPr>
          <p:cNvSpPr/>
          <p:nvPr/>
        </p:nvSpPr>
        <p:spPr>
          <a:xfrm>
            <a:off x="0" y="6194322"/>
            <a:ext cx="12192000" cy="6618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C120A785-9DB9-4E6F-9E3C-A13BDB0AA8F6}"/>
              </a:ext>
            </a:extLst>
          </p:cNvPr>
          <p:cNvCxnSpPr>
            <a:cxnSpLocks/>
          </p:cNvCxnSpPr>
          <p:nvPr/>
        </p:nvCxnSpPr>
        <p:spPr>
          <a:xfrm>
            <a:off x="373626" y="4269237"/>
            <a:ext cx="11444748" cy="0"/>
          </a:xfrm>
          <a:prstGeom prst="line">
            <a:avLst/>
          </a:prstGeom>
          <a:ln>
            <a:solidFill>
              <a:srgbClr val="00B050"/>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70807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9-10</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923330"/>
          </a:xfrm>
          <a:prstGeom prst="rect">
            <a:avLst/>
          </a:prstGeom>
          <a:noFill/>
        </p:spPr>
        <p:txBody>
          <a:bodyPr wrap="square">
            <a:spAutoFit/>
          </a:bodyPr>
          <a:lstStyle/>
          <a:p>
            <a:r>
              <a:rPr lang="en-US" b="1" dirty="0"/>
              <a:t>Assume that XTAL = 11.0592 </a:t>
            </a:r>
            <a:r>
              <a:rPr lang="en-US" b="1" dirty="0" err="1"/>
              <a:t>MHz.</a:t>
            </a:r>
            <a:r>
              <a:rPr lang="en-US" b="1" dirty="0"/>
              <a:t> What value do we need to load into the timer’s registers if we want to have a time delay of 5</a:t>
            </a:r>
            <a:r>
              <a:rPr lang="en-US" b="1" dirty="0">
                <a:cs typeface="Courier New" panose="02070309020205020404" pitchFamily="49" charset="0"/>
              </a:rPr>
              <a:t> </a:t>
            </a:r>
            <a:r>
              <a:rPr lang="en-US" b="1" dirty="0" err="1">
                <a:cs typeface="Courier New" panose="02070309020205020404" pitchFamily="49" charset="0"/>
              </a:rPr>
              <a:t>ms</a:t>
            </a:r>
            <a:r>
              <a:rPr lang="en-US" b="1" dirty="0"/>
              <a:t>(milliseconds)?  Show the program for Timer 0 to create a pulse width of 5</a:t>
            </a:r>
            <a:r>
              <a:rPr lang="en-US" b="1" dirty="0">
                <a:cs typeface="Courier New" panose="02070309020205020404" pitchFamily="49" charset="0"/>
              </a:rPr>
              <a:t> </a:t>
            </a:r>
            <a:r>
              <a:rPr lang="en-US" b="1" dirty="0" err="1">
                <a:cs typeface="Courier New" panose="02070309020205020404" pitchFamily="49" charset="0"/>
              </a:rPr>
              <a:t>ms</a:t>
            </a:r>
            <a:r>
              <a:rPr lang="en-US" b="1" dirty="0">
                <a:cs typeface="Courier New" panose="02070309020205020404" pitchFamily="49" charset="0"/>
              </a:rPr>
              <a:t> </a:t>
            </a:r>
            <a:r>
              <a:rPr lang="en-US" b="1" dirty="0"/>
              <a:t>on P2.3.</a:t>
            </a:r>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2504314"/>
            <a:ext cx="10599175" cy="4339650"/>
          </a:xfrm>
          <a:prstGeom prst="rect">
            <a:avLst/>
          </a:prstGeom>
          <a:noFill/>
        </p:spPr>
        <p:txBody>
          <a:bodyPr wrap="square">
            <a:spAutoFit/>
          </a:bodyPr>
          <a:lstStyle/>
          <a:p>
            <a:r>
              <a:rPr lang="en-US" b="1" dirty="0">
                <a:solidFill>
                  <a:srgbClr val="004620"/>
                </a:solidFill>
                <a:cs typeface="Courier New" panose="02070309020205020404" pitchFamily="49" charset="0"/>
              </a:rPr>
              <a:t>Since XTAL = 11.0592 MHz, the counter counts up every 1.085 µs.  This means that out of many 1.085 µs intervals we must make a 5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pulse.  To get that, we divide one by the other. We need 5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 1.085 µs = 4608 clocks.  To achieve that we need to load into TL and TH the value 65536 - 4608 = 60928 = EE00H. Therefore, we have TH = EE and TL = 00.</a:t>
            </a:r>
          </a:p>
          <a:p>
            <a:r>
              <a:rPr lang="en-US" b="1" dirty="0">
                <a:solidFill>
                  <a:srgbClr val="004620"/>
                </a:solidFill>
                <a:cs typeface="Courier New" panose="02070309020205020404" pitchFamily="49" charset="0"/>
              </a:rPr>
              <a:t>		CLR	P2.3			;clear P2.3</a:t>
            </a:r>
          </a:p>
          <a:p>
            <a:r>
              <a:rPr lang="en-US" b="1" dirty="0">
                <a:solidFill>
                  <a:srgbClr val="004620"/>
                </a:solidFill>
                <a:cs typeface="Courier New" panose="02070309020205020404" pitchFamily="49" charset="0"/>
              </a:rPr>
              <a:t>		MOV	TMOD,#01		;Timer 0, mode 1 (16-bit mode)</a:t>
            </a:r>
          </a:p>
          <a:p>
            <a:r>
              <a:rPr lang="en-US" b="1" dirty="0">
                <a:solidFill>
                  <a:srgbClr val="004620"/>
                </a:solidFill>
                <a:cs typeface="Courier New" panose="02070309020205020404" pitchFamily="49" charset="0"/>
              </a:rPr>
              <a:t>HERE:		MOV	TL0,#0			;TL0 = 0, Low byte</a:t>
            </a:r>
          </a:p>
          <a:p>
            <a:r>
              <a:rPr lang="en-US" b="1" dirty="0">
                <a:solidFill>
                  <a:srgbClr val="004620"/>
                </a:solidFill>
                <a:cs typeface="Courier New" panose="02070309020205020404" pitchFamily="49" charset="0"/>
              </a:rPr>
              <a:t>		MOV	TH0,#0EEH		;TH0 = EE( hex), High byte</a:t>
            </a:r>
          </a:p>
          <a:p>
            <a:r>
              <a:rPr lang="en-US" b="1" dirty="0">
                <a:solidFill>
                  <a:srgbClr val="004620"/>
                </a:solidFill>
                <a:cs typeface="Courier New" panose="02070309020205020404" pitchFamily="49" charset="0"/>
              </a:rPr>
              <a:t>		SETB	P2.3			;SET P2.3 high</a:t>
            </a:r>
          </a:p>
          <a:p>
            <a:r>
              <a:rPr lang="en-US" b="1" dirty="0">
                <a:solidFill>
                  <a:srgbClr val="004620"/>
                </a:solidFill>
                <a:cs typeface="Courier New" panose="02070309020205020404" pitchFamily="49" charset="0"/>
              </a:rPr>
              <a:t>		SETB	TR0			;start Timer 0</a:t>
            </a:r>
          </a:p>
          <a:p>
            <a:r>
              <a:rPr lang="en-US" b="1" dirty="0">
                <a:solidFill>
                  <a:srgbClr val="004620"/>
                </a:solidFill>
                <a:cs typeface="Courier New" panose="02070309020205020404" pitchFamily="49" charset="0"/>
              </a:rPr>
              <a:t>AGAIN:		JNB	TF0,AGAIN		;monitor Timer 0 flag </a:t>
            </a:r>
          </a:p>
          <a:p>
            <a:r>
              <a:rPr lang="en-US" b="1" dirty="0">
                <a:solidFill>
                  <a:srgbClr val="004620"/>
                </a:solidFill>
                <a:cs typeface="Courier New" panose="02070309020205020404" pitchFamily="49" charset="0"/>
              </a:rPr>
              <a:t>						;until it rolls over</a:t>
            </a:r>
          </a:p>
          <a:p>
            <a:r>
              <a:rPr lang="en-US" b="1" dirty="0">
                <a:solidFill>
                  <a:srgbClr val="004620"/>
                </a:solidFill>
                <a:cs typeface="Courier New" panose="02070309020205020404" pitchFamily="49" charset="0"/>
              </a:rPr>
              <a:t>		CLR	P2.3			;clear P2.3</a:t>
            </a:r>
          </a:p>
          <a:p>
            <a:r>
              <a:rPr lang="en-US" b="1" dirty="0">
                <a:solidFill>
                  <a:srgbClr val="004620"/>
                </a:solidFill>
                <a:cs typeface="Courier New" panose="02070309020205020404" pitchFamily="49" charset="0"/>
              </a:rPr>
              <a:t>		CLR	TR0			;stop Timer 0</a:t>
            </a:r>
          </a:p>
          <a:p>
            <a:r>
              <a:rPr lang="en-US" b="1" dirty="0">
                <a:solidFill>
                  <a:srgbClr val="004620"/>
                </a:solidFill>
                <a:cs typeface="Courier New" panose="02070309020205020404" pitchFamily="49" charset="0"/>
              </a:rPr>
              <a:t>		CLR	TF0			;clear Timer 0 flag</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2013152"/>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2489531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9-11</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864646" cy="646331"/>
          </a:xfrm>
          <a:prstGeom prst="rect">
            <a:avLst/>
          </a:prstGeom>
          <a:noFill/>
        </p:spPr>
        <p:txBody>
          <a:bodyPr wrap="square">
            <a:spAutoFit/>
          </a:bodyPr>
          <a:lstStyle/>
          <a:p>
            <a:r>
              <a:rPr lang="en-US" b="1" dirty="0"/>
              <a:t>Assuming that XTAL = 11.0592 MHz, write a program to generate a square wave of 2 kHz frequency on pin P1.5.</a:t>
            </a:r>
          </a:p>
          <a:p>
            <a:endParaRPr lang="en-US" b="1" dirty="0"/>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2179852"/>
            <a:ext cx="10599175" cy="4524315"/>
          </a:xfrm>
          <a:prstGeom prst="rect">
            <a:avLst/>
          </a:prstGeom>
          <a:noFill/>
        </p:spPr>
        <p:txBody>
          <a:bodyPr wrap="square">
            <a:spAutoFit/>
          </a:bodyPr>
          <a:lstStyle/>
          <a:p>
            <a:r>
              <a:rPr lang="en-US" b="1" dirty="0">
                <a:solidFill>
                  <a:srgbClr val="004620"/>
                </a:solidFill>
                <a:cs typeface="Courier New" panose="02070309020205020404" pitchFamily="49" charset="0"/>
              </a:rPr>
              <a:t>This is similar to Example 9-10, except that we must toggle the bit to generate the square wave. Look at the following steps.</a:t>
            </a:r>
          </a:p>
          <a:p>
            <a:r>
              <a:rPr lang="en-US" b="1" dirty="0">
                <a:solidFill>
                  <a:srgbClr val="004620"/>
                </a:solidFill>
                <a:cs typeface="Courier New" panose="02070309020205020404" pitchFamily="49" charset="0"/>
              </a:rPr>
              <a:t>(a) T = 1 / f = 1 / 2 kHz = 500 µs the period of the square wave.</a:t>
            </a:r>
          </a:p>
          <a:p>
            <a:r>
              <a:rPr lang="en-US" b="1" dirty="0">
                <a:solidFill>
                  <a:srgbClr val="004620"/>
                </a:solidFill>
                <a:cs typeface="Courier New" panose="02070309020205020404" pitchFamily="49" charset="0"/>
              </a:rPr>
              <a:t>(b) 1/2 of it for the high and low portions of the pulse is 250 µs.</a:t>
            </a:r>
          </a:p>
          <a:p>
            <a:r>
              <a:rPr lang="en-US" b="1" dirty="0">
                <a:solidFill>
                  <a:srgbClr val="004620"/>
                </a:solidFill>
                <a:cs typeface="Courier New" panose="02070309020205020404" pitchFamily="49" charset="0"/>
              </a:rPr>
              <a:t>(c) 250 µs / 1.085 µs = 230 and 65536 - 230 = 65306, which in hex is FF1AH.  </a:t>
            </a:r>
          </a:p>
          <a:p>
            <a:r>
              <a:rPr lang="en-US" b="1" dirty="0">
                <a:solidFill>
                  <a:srgbClr val="004620"/>
                </a:solidFill>
                <a:cs typeface="Courier New" panose="02070309020205020404" pitchFamily="49" charset="0"/>
              </a:rPr>
              <a:t>(d) TL = 1AH and TH = FFH, all in hex.  The program is as follows.</a:t>
            </a:r>
          </a:p>
          <a:p>
            <a:r>
              <a:rPr lang="en-US" b="1" dirty="0">
                <a:solidFill>
                  <a:srgbClr val="004620"/>
                </a:solidFill>
                <a:latin typeface="Courier New" panose="02070309020205020404" pitchFamily="49" charset="0"/>
                <a:cs typeface="Courier New" panose="02070309020205020404" pitchFamily="49" charset="0"/>
              </a:rPr>
              <a:t>		MOV	TMOD,#10H	;Timer 1, mode 1(16-bit)</a:t>
            </a:r>
          </a:p>
          <a:p>
            <a:r>
              <a:rPr lang="en-US" b="1" dirty="0">
                <a:solidFill>
                  <a:srgbClr val="004620"/>
                </a:solidFill>
                <a:latin typeface="Courier New" panose="02070309020205020404" pitchFamily="49" charset="0"/>
                <a:cs typeface="Courier New" panose="02070309020205020404" pitchFamily="49" charset="0"/>
              </a:rPr>
              <a:t>AGAIN:		MOV	TL1,#1AH	;TL1=1AH, Low byte</a:t>
            </a:r>
          </a:p>
          <a:p>
            <a:r>
              <a:rPr lang="en-US" b="1" dirty="0">
                <a:solidFill>
                  <a:srgbClr val="004620"/>
                </a:solidFill>
                <a:latin typeface="Courier New" panose="02070309020205020404" pitchFamily="49" charset="0"/>
                <a:cs typeface="Courier New" panose="02070309020205020404" pitchFamily="49" charset="0"/>
              </a:rPr>
              <a:t>		MOV	TH1,#0FFH	;TH1=FFH, High byte</a:t>
            </a:r>
          </a:p>
          <a:p>
            <a:r>
              <a:rPr lang="en-US" b="1" dirty="0">
                <a:solidFill>
                  <a:srgbClr val="004620"/>
                </a:solidFill>
                <a:latin typeface="Courier New" panose="02070309020205020404" pitchFamily="49" charset="0"/>
                <a:cs typeface="Courier New" panose="02070309020205020404" pitchFamily="49" charset="0"/>
              </a:rPr>
              <a:t>		SETB	TR1		;start Timer 1</a:t>
            </a:r>
          </a:p>
          <a:p>
            <a:r>
              <a:rPr lang="en-US" b="1" dirty="0">
                <a:solidFill>
                  <a:srgbClr val="004620"/>
                </a:solidFill>
                <a:latin typeface="Courier New" panose="02070309020205020404" pitchFamily="49" charset="0"/>
                <a:cs typeface="Courier New" panose="02070309020205020404" pitchFamily="49" charset="0"/>
              </a:rPr>
              <a:t>BACK:		JNB	TF1,BACK	;stay until timer rolls over</a:t>
            </a:r>
          </a:p>
          <a:p>
            <a:r>
              <a:rPr lang="en-US" b="1" dirty="0">
                <a:solidFill>
                  <a:srgbClr val="004620"/>
                </a:solidFill>
                <a:latin typeface="Courier New" panose="02070309020205020404" pitchFamily="49" charset="0"/>
                <a:cs typeface="Courier New" panose="02070309020205020404" pitchFamily="49" charset="0"/>
              </a:rPr>
              <a:t>		CLR	TR1		;stop Timer 1</a:t>
            </a:r>
          </a:p>
          <a:p>
            <a:r>
              <a:rPr lang="en-US" b="1" dirty="0">
                <a:solidFill>
                  <a:srgbClr val="004620"/>
                </a:solidFill>
                <a:latin typeface="Courier New" panose="02070309020205020404" pitchFamily="49" charset="0"/>
                <a:cs typeface="Courier New" panose="02070309020205020404" pitchFamily="49" charset="0"/>
              </a:rPr>
              <a:t>		CPL	P1.5		;complement P1.5 to get hi, lo</a:t>
            </a:r>
          </a:p>
          <a:p>
            <a:r>
              <a:rPr lang="en-US" b="1" dirty="0">
                <a:solidFill>
                  <a:srgbClr val="004620"/>
                </a:solidFill>
                <a:latin typeface="Courier New" panose="02070309020205020404" pitchFamily="49" charset="0"/>
                <a:cs typeface="Courier New" panose="02070309020205020404" pitchFamily="49" charset="0"/>
              </a:rPr>
              <a:t>		CLR	TF1		;clear Timer 1 flag</a:t>
            </a:r>
          </a:p>
          <a:p>
            <a:r>
              <a:rPr lang="en-US" b="1" dirty="0">
                <a:solidFill>
                  <a:srgbClr val="004620"/>
                </a:solidFill>
                <a:latin typeface="Courier New" panose="02070309020205020404" pitchFamily="49" charset="0"/>
                <a:cs typeface="Courier New" panose="02070309020205020404" pitchFamily="49" charset="0"/>
              </a:rPr>
              <a:t>		SJMP	AGAIN 		;reload timer since mode 1 </a:t>
            </a:r>
          </a:p>
          <a:p>
            <a:r>
              <a:rPr lang="en-US" b="1" dirty="0">
                <a:solidFill>
                  <a:srgbClr val="004620"/>
                </a:solidFill>
                <a:latin typeface="Courier New" panose="02070309020205020404" pitchFamily="49" charset="0"/>
                <a:cs typeface="Courier New" panose="02070309020205020404" pitchFamily="49" charset="0"/>
              </a:rPr>
              <a:t>					;is not auto-reload</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1688690"/>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38292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9-12</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864646" cy="369332"/>
          </a:xfrm>
          <a:prstGeom prst="rect">
            <a:avLst/>
          </a:prstGeom>
          <a:noFill/>
        </p:spPr>
        <p:txBody>
          <a:bodyPr wrap="square">
            <a:spAutoFit/>
          </a:bodyPr>
          <a:lstStyle/>
          <a:p>
            <a:r>
              <a:rPr lang="en-US" b="1" dirty="0"/>
              <a:t>Assuming XTAL = 11.0592 MHz, write a program to generate a square wave of 50 Hz frequency on pin P2.3. </a:t>
            </a:r>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2179852"/>
            <a:ext cx="10599175" cy="4524315"/>
          </a:xfrm>
          <a:prstGeom prst="rect">
            <a:avLst/>
          </a:prstGeom>
          <a:noFill/>
        </p:spPr>
        <p:txBody>
          <a:bodyPr wrap="square">
            <a:spAutoFit/>
          </a:bodyPr>
          <a:lstStyle/>
          <a:p>
            <a:r>
              <a:rPr lang="en-US" b="1" dirty="0">
                <a:solidFill>
                  <a:srgbClr val="004620"/>
                </a:solidFill>
                <a:cs typeface="Courier New" panose="02070309020205020404" pitchFamily="49" charset="0"/>
              </a:rPr>
              <a:t>Look at the following steps.</a:t>
            </a:r>
          </a:p>
          <a:p>
            <a:r>
              <a:rPr lang="en-US" b="1" dirty="0">
                <a:solidFill>
                  <a:srgbClr val="004620"/>
                </a:solidFill>
                <a:cs typeface="Courier New" panose="02070309020205020404" pitchFamily="49" charset="0"/>
              </a:rPr>
              <a:t>(a)	T = 1 / 50 Hz = 20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the period of the square wave.</a:t>
            </a:r>
          </a:p>
          <a:p>
            <a:r>
              <a:rPr lang="en-US" b="1" dirty="0">
                <a:solidFill>
                  <a:srgbClr val="004620"/>
                </a:solidFill>
                <a:cs typeface="Courier New" panose="02070309020205020404" pitchFamily="49" charset="0"/>
              </a:rPr>
              <a:t>(b)	1/2 of it for the high and low portions of the pulse = 10 </a:t>
            </a:r>
            <a:r>
              <a:rPr lang="en-US" b="1" dirty="0" err="1">
                <a:solidFill>
                  <a:srgbClr val="004620"/>
                </a:solidFill>
                <a:cs typeface="Courier New" panose="02070309020205020404" pitchFamily="49" charset="0"/>
              </a:rPr>
              <a:t>ms</a:t>
            </a:r>
            <a:endParaRPr lang="en-US" b="1" dirty="0">
              <a:solidFill>
                <a:srgbClr val="004620"/>
              </a:solidFill>
              <a:cs typeface="Courier New" panose="02070309020205020404" pitchFamily="49" charset="0"/>
            </a:endParaRPr>
          </a:p>
          <a:p>
            <a:r>
              <a:rPr lang="en-US" b="1" dirty="0">
                <a:solidFill>
                  <a:srgbClr val="004620"/>
                </a:solidFill>
                <a:cs typeface="Courier New" panose="02070309020205020404" pitchFamily="49" charset="0"/>
              </a:rPr>
              <a:t>(c)	10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 1.085 µs = 9216 and 65536 - 9216 = 56320 in decimal, and in hex it is DC00H.</a:t>
            </a:r>
          </a:p>
          <a:p>
            <a:r>
              <a:rPr lang="en-US" b="1" dirty="0">
                <a:solidFill>
                  <a:srgbClr val="004620"/>
                </a:solidFill>
                <a:cs typeface="Courier New" panose="02070309020205020404" pitchFamily="49" charset="0"/>
              </a:rPr>
              <a:t>(d) 	TL = 00 and TH = DC (hex)   </a:t>
            </a:r>
          </a:p>
          <a:p>
            <a:r>
              <a:rPr lang="en-US" b="1" dirty="0">
                <a:solidFill>
                  <a:srgbClr val="004620"/>
                </a:solidFill>
                <a:cs typeface="Courier New" panose="02070309020205020404" pitchFamily="49" charset="0"/>
              </a:rPr>
              <a:t>The program  follows.</a:t>
            </a:r>
          </a:p>
          <a:p>
            <a:r>
              <a:rPr lang="en-US" b="1" dirty="0">
                <a:solidFill>
                  <a:srgbClr val="004620"/>
                </a:solidFill>
                <a:latin typeface="Courier New" panose="02070309020205020404" pitchFamily="49" charset="0"/>
                <a:cs typeface="Courier New" panose="02070309020205020404" pitchFamily="49" charset="0"/>
              </a:rPr>
              <a:t>		MOV	TMOD,#10H		;Timer 1, mode 1 (16-bit)</a:t>
            </a:r>
          </a:p>
          <a:p>
            <a:r>
              <a:rPr lang="en-US" b="1" dirty="0">
                <a:solidFill>
                  <a:srgbClr val="004620"/>
                </a:solidFill>
                <a:latin typeface="Courier New" panose="02070309020205020404" pitchFamily="49" charset="0"/>
                <a:cs typeface="Courier New" panose="02070309020205020404" pitchFamily="49" charset="0"/>
              </a:rPr>
              <a:t>AGAIN:		MOV	TL1,#00		;TL1 = 00, Low byte</a:t>
            </a:r>
          </a:p>
          <a:p>
            <a:r>
              <a:rPr lang="en-US" b="1" dirty="0">
                <a:solidFill>
                  <a:srgbClr val="004620"/>
                </a:solidFill>
                <a:latin typeface="Courier New" panose="02070309020205020404" pitchFamily="49" charset="0"/>
                <a:cs typeface="Courier New" panose="02070309020205020404" pitchFamily="49" charset="0"/>
              </a:rPr>
              <a:t>		MOV	TH1,#0DCH		;TH1 = DCH, High byte</a:t>
            </a:r>
          </a:p>
          <a:p>
            <a:r>
              <a:rPr lang="en-US" b="1" dirty="0">
                <a:solidFill>
                  <a:srgbClr val="004620"/>
                </a:solidFill>
                <a:latin typeface="Courier New" panose="02070309020205020404" pitchFamily="49" charset="0"/>
                <a:cs typeface="Courier New" panose="02070309020205020404" pitchFamily="49" charset="0"/>
              </a:rPr>
              <a:t>		SETB	TR1			;start Timer 1</a:t>
            </a:r>
          </a:p>
          <a:p>
            <a:r>
              <a:rPr lang="en-US" b="1" dirty="0">
                <a:solidFill>
                  <a:srgbClr val="004620"/>
                </a:solidFill>
                <a:latin typeface="Courier New" panose="02070309020205020404" pitchFamily="49" charset="0"/>
                <a:cs typeface="Courier New" panose="02070309020205020404" pitchFamily="49" charset="0"/>
              </a:rPr>
              <a:t>BACK:		JNB	TF1,BACK		;stay until timer rolls over</a:t>
            </a:r>
          </a:p>
          <a:p>
            <a:r>
              <a:rPr lang="en-US" b="1" dirty="0">
                <a:solidFill>
                  <a:srgbClr val="004620"/>
                </a:solidFill>
                <a:latin typeface="Courier New" panose="02070309020205020404" pitchFamily="49" charset="0"/>
                <a:cs typeface="Courier New" panose="02070309020205020404" pitchFamily="49" charset="0"/>
              </a:rPr>
              <a:t>		CLR	TR1			;stop Timer 1</a:t>
            </a:r>
          </a:p>
          <a:p>
            <a:r>
              <a:rPr lang="en-US" b="1" dirty="0">
                <a:solidFill>
                  <a:srgbClr val="004620"/>
                </a:solidFill>
                <a:latin typeface="Courier New" panose="02070309020205020404" pitchFamily="49" charset="0"/>
                <a:cs typeface="Courier New" panose="02070309020205020404" pitchFamily="49" charset="0"/>
              </a:rPr>
              <a:t>		CPL	P2.3			;comp. P2.3 to get hi, lo</a:t>
            </a:r>
          </a:p>
          <a:p>
            <a:r>
              <a:rPr lang="en-US" b="1" dirty="0">
                <a:solidFill>
                  <a:srgbClr val="004620"/>
                </a:solidFill>
                <a:latin typeface="Courier New" panose="02070309020205020404" pitchFamily="49" charset="0"/>
                <a:cs typeface="Courier New" panose="02070309020205020404" pitchFamily="49" charset="0"/>
              </a:rPr>
              <a:t>		CLR	TF1			;clear Timer 1 flag</a:t>
            </a:r>
          </a:p>
          <a:p>
            <a:r>
              <a:rPr lang="en-US" b="1" dirty="0">
                <a:solidFill>
                  <a:srgbClr val="004620"/>
                </a:solidFill>
                <a:latin typeface="Courier New" panose="02070309020205020404" pitchFamily="49" charset="0"/>
                <a:cs typeface="Courier New" panose="02070309020205020404" pitchFamily="49" charset="0"/>
              </a:rPr>
              <a:t>		SJMP	AGAIN 			;reload timer since mode 1</a:t>
            </a:r>
          </a:p>
          <a:p>
            <a:r>
              <a:rPr lang="en-US" b="1" dirty="0">
                <a:solidFill>
                  <a:srgbClr val="004620"/>
                </a:solidFill>
                <a:latin typeface="Courier New" panose="02070309020205020404" pitchFamily="49" charset="0"/>
                <a:cs typeface="Courier New" panose="02070309020205020404" pitchFamily="49" charset="0"/>
              </a:rPr>
              <a:t>						;is not auto-reload</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1688690"/>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1182171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9-13</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3416320"/>
          </a:xfrm>
          <a:prstGeom prst="rect">
            <a:avLst/>
          </a:prstGeom>
          <a:noFill/>
        </p:spPr>
        <p:txBody>
          <a:bodyPr wrap="square">
            <a:spAutoFit/>
          </a:bodyPr>
          <a:lstStyle/>
          <a:p>
            <a:r>
              <a:rPr lang="en-US" b="1" dirty="0"/>
              <a:t>Examine the following program and find the time delay in seconds.  Exclude the overhead due to the instructions in the loop.</a:t>
            </a:r>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MOV	TMOD,#10H		;Timer 1, mode 1(16-bit)</a:t>
            </a:r>
          </a:p>
          <a:p>
            <a:r>
              <a:rPr lang="en-US" b="1" dirty="0">
                <a:latin typeface="Courier New" panose="02070309020205020404" pitchFamily="49" charset="0"/>
                <a:cs typeface="Courier New" panose="02070309020205020404" pitchFamily="49" charset="0"/>
              </a:rPr>
              <a:t>		MOV	R3,#200		;counter for multiple delay</a:t>
            </a:r>
          </a:p>
          <a:p>
            <a:r>
              <a:rPr lang="en-US" b="1" dirty="0">
                <a:latin typeface="Courier New" panose="02070309020205020404" pitchFamily="49" charset="0"/>
                <a:cs typeface="Courier New" panose="02070309020205020404" pitchFamily="49" charset="0"/>
              </a:rPr>
              <a:t>AGAIN:		MOV	TL1,#08H		;TL1 = 08, Low byte</a:t>
            </a:r>
          </a:p>
          <a:p>
            <a:r>
              <a:rPr lang="en-US" b="1" dirty="0">
                <a:latin typeface="Courier New" panose="02070309020205020404" pitchFamily="49" charset="0"/>
                <a:cs typeface="Courier New" panose="02070309020205020404" pitchFamily="49" charset="0"/>
              </a:rPr>
              <a:t>		MOV	TH1,#01H		;TH1 = 01, High byte</a:t>
            </a:r>
          </a:p>
          <a:p>
            <a:r>
              <a:rPr lang="en-US" b="1" dirty="0">
                <a:latin typeface="Courier New" panose="02070309020205020404" pitchFamily="49" charset="0"/>
                <a:cs typeface="Courier New" panose="02070309020205020404" pitchFamily="49" charset="0"/>
              </a:rPr>
              <a:t>		SETB	TR1			;start Timer 1</a:t>
            </a:r>
          </a:p>
          <a:p>
            <a:r>
              <a:rPr lang="en-US" b="1" dirty="0">
                <a:latin typeface="Courier New" panose="02070309020205020404" pitchFamily="49" charset="0"/>
                <a:cs typeface="Courier New" panose="02070309020205020404" pitchFamily="49" charset="0"/>
              </a:rPr>
              <a:t>BACK:		JNB	TF1,BACK		;stay until timer rolls over</a:t>
            </a:r>
          </a:p>
          <a:p>
            <a:r>
              <a:rPr lang="en-US" b="1" dirty="0">
                <a:latin typeface="Courier New" panose="02070309020205020404" pitchFamily="49" charset="0"/>
                <a:cs typeface="Courier New" panose="02070309020205020404" pitchFamily="49" charset="0"/>
              </a:rPr>
              <a:t>		CLR	TR1			;stop Timer 1</a:t>
            </a:r>
          </a:p>
          <a:p>
            <a:r>
              <a:rPr lang="en-US" b="1" dirty="0">
                <a:latin typeface="Courier New" panose="02070309020205020404" pitchFamily="49" charset="0"/>
                <a:cs typeface="Courier New" panose="02070309020205020404" pitchFamily="49" charset="0"/>
              </a:rPr>
              <a:t>		CLR	TF1			;clear Timer 1 flag</a:t>
            </a:r>
          </a:p>
          <a:p>
            <a:r>
              <a:rPr lang="en-US" b="1" dirty="0">
                <a:latin typeface="Courier New" panose="02070309020205020404" pitchFamily="49" charset="0"/>
                <a:cs typeface="Courier New" panose="02070309020205020404" pitchFamily="49" charset="0"/>
              </a:rPr>
              <a:t>		DJNZ	R3,AGAIN 		;if R3 not zero then </a:t>
            </a:r>
          </a:p>
          <a:p>
            <a:r>
              <a:rPr lang="en-US" b="1" dirty="0">
                <a:latin typeface="Courier New" panose="02070309020205020404" pitchFamily="49" charset="0"/>
                <a:cs typeface="Courier New" panose="02070309020205020404" pitchFamily="49" charset="0"/>
              </a:rPr>
              <a:t>						;reload timer </a:t>
            </a:r>
          </a:p>
        </p:txBody>
      </p:sp>
      <p:sp>
        <p:nvSpPr>
          <p:cNvPr id="8" name="TextBox 7">
            <a:extLst>
              <a:ext uri="{FF2B5EF4-FFF2-40B4-BE49-F238E27FC236}">
                <a16:creationId xmlns:a16="http://schemas.microsoft.com/office/drawing/2014/main" id="{7FB0E6BF-D319-404B-8308-B7EC6638C5E4}"/>
              </a:ext>
            </a:extLst>
          </p:cNvPr>
          <p:cNvSpPr txBox="1"/>
          <p:nvPr/>
        </p:nvSpPr>
        <p:spPr>
          <a:xfrm>
            <a:off x="963560" y="5433626"/>
            <a:ext cx="10599175" cy="923330"/>
          </a:xfrm>
          <a:prstGeom prst="rect">
            <a:avLst/>
          </a:prstGeom>
          <a:noFill/>
        </p:spPr>
        <p:txBody>
          <a:bodyPr wrap="square">
            <a:spAutoFit/>
          </a:bodyPr>
          <a:lstStyle/>
          <a:p>
            <a:endParaRPr lang="en-US" b="1" dirty="0">
              <a:solidFill>
                <a:srgbClr val="004620"/>
              </a:solidFill>
              <a:cs typeface="Courier New" panose="02070309020205020404" pitchFamily="49" charset="0"/>
            </a:endParaRPr>
          </a:p>
          <a:p>
            <a:r>
              <a:rPr lang="en-US" b="1" dirty="0">
                <a:solidFill>
                  <a:srgbClr val="004620"/>
                </a:solidFill>
                <a:cs typeface="Courier New" panose="02070309020205020404" pitchFamily="49" charset="0"/>
              </a:rPr>
              <a:t>TH - TL = 0108H = 264 in decimal and 65536 - 264 = 65272. Now 65272 x 1.085 µs = 70.820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and for 200 of them we have 200 x 70.820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 14.164024 seconds.</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8" y="4986709"/>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5849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Mode 2 programming</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703277" y="2566219"/>
            <a:ext cx="10785446"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2EE55442-CD3B-433D-A72A-4B67DD9371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63" y="2905480"/>
            <a:ext cx="10405472" cy="2182664"/>
          </a:xfrm>
          <a:prstGeom prst="rect">
            <a:avLst/>
          </a:prstGeom>
        </p:spPr>
      </p:pic>
    </p:spTree>
    <p:extLst>
      <p:ext uri="{BB962C8B-B14F-4D97-AF65-F5344CB8AC3E}">
        <p14:creationId xmlns:p14="http://schemas.microsoft.com/office/powerpoint/2010/main" val="1799277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randombar(horizontal)">
                                      <p:cBhvr>
                                        <p:cTn id="14" dur="500"/>
                                        <p:tgtEl>
                                          <p:spTgt spid="9"/>
                                        </p:tgtEl>
                                      </p:cBhvr>
                                    </p:animEffect>
                                  </p:childTnLst>
                                </p:cTn>
                              </p:par>
                              <p:par>
                                <p:cTn id="15" presetID="14" presetClass="entr" presetSubtype="1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9-14</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2585323"/>
          </a:xfrm>
          <a:prstGeom prst="rect">
            <a:avLst/>
          </a:prstGeom>
          <a:noFill/>
        </p:spPr>
        <p:txBody>
          <a:bodyPr wrap="square">
            <a:spAutoFit/>
          </a:bodyPr>
          <a:lstStyle/>
          <a:p>
            <a:r>
              <a:rPr lang="en-US" b="1" dirty="0"/>
              <a:t>Assuming that XTAL = 11.0592 MHz, find (a) the frequency of the square wave generated on pin P1.0 in the following program, and (b) the smallest frequency achievable in this program, and the TH value to do that. </a:t>
            </a:r>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MOV	TMOD,#20H		;T1/mode 2/8-bit/auto-reload</a:t>
            </a:r>
          </a:p>
          <a:p>
            <a:r>
              <a:rPr lang="en-US" b="1" dirty="0">
                <a:latin typeface="Courier New" panose="02070309020205020404" pitchFamily="49" charset="0"/>
                <a:cs typeface="Courier New" panose="02070309020205020404" pitchFamily="49" charset="0"/>
              </a:rPr>
              <a:t>		MOV	TH1,#5			;TH1 = 5 </a:t>
            </a:r>
          </a:p>
          <a:p>
            <a:r>
              <a:rPr lang="en-US" b="1" dirty="0">
                <a:latin typeface="Courier New" panose="02070309020205020404" pitchFamily="49" charset="0"/>
                <a:cs typeface="Courier New" panose="02070309020205020404" pitchFamily="49" charset="0"/>
              </a:rPr>
              <a:t>		SETB	TR1			;start Timer 1</a:t>
            </a:r>
          </a:p>
          <a:p>
            <a:r>
              <a:rPr lang="en-US" b="1" dirty="0">
                <a:latin typeface="Courier New" panose="02070309020205020404" pitchFamily="49" charset="0"/>
                <a:cs typeface="Courier New" panose="02070309020205020404" pitchFamily="49" charset="0"/>
              </a:rPr>
              <a:t>BACK:		JNB	TF1,BACK		;stay until timer rolls over</a:t>
            </a:r>
          </a:p>
          <a:p>
            <a:r>
              <a:rPr lang="en-US" b="1" dirty="0">
                <a:latin typeface="Courier New" panose="02070309020205020404" pitchFamily="49" charset="0"/>
                <a:cs typeface="Courier New" panose="02070309020205020404" pitchFamily="49" charset="0"/>
              </a:rPr>
              <a:t>		CPL	P1.0			;comp. P1.0 to get hi, lo</a:t>
            </a:r>
          </a:p>
          <a:p>
            <a:r>
              <a:rPr lang="en-US" b="1" dirty="0">
                <a:latin typeface="Courier New" panose="02070309020205020404" pitchFamily="49" charset="0"/>
                <a:cs typeface="Courier New" panose="02070309020205020404" pitchFamily="49" charset="0"/>
              </a:rPr>
              <a:t>		CLR	TF1			;clear Timer 1 flag</a:t>
            </a:r>
          </a:p>
          <a:p>
            <a:r>
              <a:rPr lang="en-US" b="1" dirty="0">
                <a:latin typeface="Courier New" panose="02070309020205020404" pitchFamily="49" charset="0"/>
                <a:cs typeface="Courier New" panose="02070309020205020404" pitchFamily="49" charset="0"/>
              </a:rPr>
              <a:t>		SJMP	BACK			;mode 2 is auto-reload </a:t>
            </a:r>
          </a:p>
        </p:txBody>
      </p:sp>
      <p:sp>
        <p:nvSpPr>
          <p:cNvPr id="8" name="TextBox 7">
            <a:extLst>
              <a:ext uri="{FF2B5EF4-FFF2-40B4-BE49-F238E27FC236}">
                <a16:creationId xmlns:a16="http://schemas.microsoft.com/office/drawing/2014/main" id="{7FB0E6BF-D319-404B-8308-B7EC6638C5E4}"/>
              </a:ext>
            </a:extLst>
          </p:cNvPr>
          <p:cNvSpPr txBox="1"/>
          <p:nvPr/>
        </p:nvSpPr>
        <p:spPr>
          <a:xfrm>
            <a:off x="963559" y="4737850"/>
            <a:ext cx="10731912" cy="2031325"/>
          </a:xfrm>
          <a:prstGeom prst="rect">
            <a:avLst/>
          </a:prstGeom>
          <a:noFill/>
        </p:spPr>
        <p:txBody>
          <a:bodyPr wrap="square">
            <a:spAutoFit/>
          </a:bodyPr>
          <a:lstStyle/>
          <a:p>
            <a:r>
              <a:rPr lang="en-US" b="1" dirty="0">
                <a:solidFill>
                  <a:srgbClr val="004620"/>
                </a:solidFill>
                <a:cs typeface="Courier New" panose="02070309020205020404" pitchFamily="49" charset="0"/>
              </a:rPr>
              <a:t>Solution:</a:t>
            </a:r>
          </a:p>
          <a:p>
            <a:r>
              <a:rPr lang="en-US" b="1" dirty="0">
                <a:solidFill>
                  <a:srgbClr val="004620"/>
                </a:solidFill>
                <a:cs typeface="Courier New" panose="02070309020205020404" pitchFamily="49" charset="0"/>
              </a:rPr>
              <a:t>(a) First notice the target address of SJMP.  In mode 2 we do not need to reload TH since it is auto-reload.  Now  (256 - 05)  x 1.085 µs = 251 x 1.085 µs = 272.33 µs is the high portion of the pulse.  Since it is a 50% duty cycle square wave, the period T is twice that; as a result T = 2 x 272.33 µs = 544.67 µs and the frequency = 1.83597 kHz.</a:t>
            </a:r>
          </a:p>
          <a:p>
            <a:r>
              <a:rPr lang="en-US" b="1" dirty="0">
                <a:solidFill>
                  <a:srgbClr val="004620"/>
                </a:solidFill>
                <a:cs typeface="Courier New" panose="02070309020205020404" pitchFamily="49" charset="0"/>
              </a:rPr>
              <a:t>(b) To get the smallest frequency, we need the largest T and that is achieved when TH = 00.  In that case, we have T = 2 x 256 x 1.085 µs = 555.52 µs and the frequency = 1.8 kHz.</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4116554"/>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954808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right)">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9-15</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369332"/>
          </a:xfrm>
          <a:prstGeom prst="rect">
            <a:avLst/>
          </a:prstGeom>
          <a:noFill/>
        </p:spPr>
        <p:txBody>
          <a:bodyPr wrap="square">
            <a:spAutoFit/>
          </a:bodyPr>
          <a:lstStyle/>
          <a:p>
            <a:r>
              <a:rPr lang="en-US" b="1" dirty="0"/>
              <a:t>Find the frequency of a square wave generated on pin P1.0.</a:t>
            </a:r>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2504314"/>
            <a:ext cx="10599175" cy="4247317"/>
          </a:xfrm>
          <a:prstGeom prst="rect">
            <a:avLst/>
          </a:prstGeom>
          <a:noFill/>
        </p:spPr>
        <p:txBody>
          <a:bodyPr wrap="square">
            <a:spAutoFit/>
          </a:bodyPr>
          <a:lstStyle/>
          <a:p>
            <a:r>
              <a:rPr lang="en-US" b="1" dirty="0">
                <a:solidFill>
                  <a:srgbClr val="004620"/>
                </a:solidFill>
                <a:latin typeface="Courier New" panose="02070309020205020404" pitchFamily="49" charset="0"/>
                <a:cs typeface="Courier New" panose="02070309020205020404" pitchFamily="49" charset="0"/>
              </a:rPr>
              <a:t>		MOV	TMOD,#2H		;Timer 0, mode 2</a:t>
            </a:r>
          </a:p>
          <a:p>
            <a:r>
              <a:rPr lang="en-US" b="1" dirty="0">
                <a:solidFill>
                  <a:srgbClr val="004620"/>
                </a:solidFill>
                <a:latin typeface="Courier New" panose="02070309020205020404" pitchFamily="49" charset="0"/>
                <a:cs typeface="Courier New" panose="02070309020205020404" pitchFamily="49" charset="0"/>
              </a:rPr>
              <a:t>						;(8-bit, auto-reload)</a:t>
            </a:r>
          </a:p>
          <a:p>
            <a:r>
              <a:rPr lang="en-US" b="1" dirty="0">
                <a:solidFill>
                  <a:srgbClr val="004620"/>
                </a:solidFill>
                <a:latin typeface="Courier New" panose="02070309020205020404" pitchFamily="49" charset="0"/>
                <a:cs typeface="Courier New" panose="02070309020205020404" pitchFamily="49" charset="0"/>
              </a:rPr>
              <a:t>		MOV	TH0,#0			;TH0=0</a:t>
            </a:r>
          </a:p>
          <a:p>
            <a:r>
              <a:rPr lang="en-US" b="1" dirty="0">
                <a:solidFill>
                  <a:srgbClr val="004620"/>
                </a:solidFill>
                <a:latin typeface="Courier New" panose="02070309020205020404" pitchFamily="49" charset="0"/>
                <a:cs typeface="Courier New" panose="02070309020205020404" pitchFamily="49" charset="0"/>
              </a:rPr>
              <a:t>AGAIN:		MOV	R5,#250		;count for multiple delay</a:t>
            </a:r>
          </a:p>
          <a:p>
            <a:r>
              <a:rPr lang="en-US" b="1" dirty="0">
                <a:solidFill>
                  <a:srgbClr val="004620"/>
                </a:solidFill>
                <a:latin typeface="Courier New" panose="02070309020205020404" pitchFamily="49" charset="0"/>
                <a:cs typeface="Courier New" panose="02070309020205020404" pitchFamily="49" charset="0"/>
              </a:rPr>
              <a:t>		ACALL DELAY</a:t>
            </a:r>
          </a:p>
          <a:p>
            <a:r>
              <a:rPr lang="en-US" b="1" dirty="0">
                <a:solidFill>
                  <a:srgbClr val="004620"/>
                </a:solidFill>
                <a:latin typeface="Courier New" panose="02070309020205020404" pitchFamily="49" charset="0"/>
                <a:cs typeface="Courier New" panose="02070309020205020404" pitchFamily="49" charset="0"/>
              </a:rPr>
              <a:t>		CPL	P1.0			;toggle P1.0</a:t>
            </a:r>
          </a:p>
          <a:p>
            <a:r>
              <a:rPr lang="en-US" b="1" dirty="0">
                <a:solidFill>
                  <a:srgbClr val="004620"/>
                </a:solidFill>
                <a:latin typeface="Courier New" panose="02070309020205020404" pitchFamily="49" charset="0"/>
                <a:cs typeface="Courier New" panose="02070309020205020404" pitchFamily="49" charset="0"/>
              </a:rPr>
              <a:t>		SJMP	AGAIN			;repeat</a:t>
            </a:r>
          </a:p>
          <a:p>
            <a:r>
              <a:rPr lang="en-US" b="1" dirty="0">
                <a:solidFill>
                  <a:srgbClr val="004620"/>
                </a:solidFill>
                <a:latin typeface="Courier New" panose="02070309020205020404" pitchFamily="49" charset="0"/>
                <a:cs typeface="Courier New" panose="02070309020205020404" pitchFamily="49" charset="0"/>
              </a:rPr>
              <a:t>DELAY:		SETB	TR0			;start Timer 0</a:t>
            </a:r>
          </a:p>
          <a:p>
            <a:r>
              <a:rPr lang="en-US" b="1" dirty="0">
                <a:solidFill>
                  <a:srgbClr val="004620"/>
                </a:solidFill>
                <a:latin typeface="Courier New" panose="02070309020205020404" pitchFamily="49" charset="0"/>
                <a:cs typeface="Courier New" panose="02070309020205020404" pitchFamily="49" charset="0"/>
              </a:rPr>
              <a:t>BACK:		JNB	TF0,BACK		;stay until timer rolls over</a:t>
            </a:r>
          </a:p>
          <a:p>
            <a:r>
              <a:rPr lang="en-US" b="1" dirty="0">
                <a:solidFill>
                  <a:srgbClr val="004620"/>
                </a:solidFill>
                <a:latin typeface="Courier New" panose="02070309020205020404" pitchFamily="49" charset="0"/>
                <a:cs typeface="Courier New" panose="02070309020205020404" pitchFamily="49" charset="0"/>
              </a:rPr>
              <a:t>		CLR	TR0			;stop Timer 0</a:t>
            </a:r>
          </a:p>
          <a:p>
            <a:r>
              <a:rPr lang="en-US" b="1" dirty="0">
                <a:solidFill>
                  <a:srgbClr val="004620"/>
                </a:solidFill>
                <a:latin typeface="Courier New" panose="02070309020205020404" pitchFamily="49" charset="0"/>
                <a:cs typeface="Courier New" panose="02070309020205020404" pitchFamily="49" charset="0"/>
              </a:rPr>
              <a:t>		CLR	TF0			;clear TF for next round</a:t>
            </a:r>
          </a:p>
          <a:p>
            <a:r>
              <a:rPr lang="en-US" b="1" dirty="0">
                <a:solidFill>
                  <a:srgbClr val="004620"/>
                </a:solidFill>
                <a:latin typeface="Courier New" panose="02070309020205020404" pitchFamily="49" charset="0"/>
                <a:cs typeface="Courier New" panose="02070309020205020404" pitchFamily="49" charset="0"/>
              </a:rPr>
              <a:t>		DJNZ	R5,DELAY</a:t>
            </a:r>
          </a:p>
          <a:p>
            <a:r>
              <a:rPr lang="en-US" b="1" dirty="0">
                <a:solidFill>
                  <a:srgbClr val="004620"/>
                </a:solidFill>
                <a:latin typeface="Courier New" panose="02070309020205020404" pitchFamily="49" charset="0"/>
                <a:cs typeface="Courier New" panose="02070309020205020404" pitchFamily="49" charset="0"/>
              </a:rPr>
              <a:t>		RET</a:t>
            </a:r>
          </a:p>
          <a:p>
            <a:endParaRPr lang="en-US" b="1" dirty="0">
              <a:solidFill>
                <a:srgbClr val="004620"/>
              </a:solidFill>
              <a:cs typeface="Courier New" panose="02070309020205020404" pitchFamily="49" charset="0"/>
            </a:endParaRPr>
          </a:p>
          <a:p>
            <a:r>
              <a:rPr lang="en-US" b="1" dirty="0">
                <a:solidFill>
                  <a:srgbClr val="004620"/>
                </a:solidFill>
                <a:cs typeface="Courier New" panose="02070309020205020404" pitchFamily="49" charset="0"/>
              </a:rPr>
              <a:t>T = 2 (250 x 256 x 1.085 µs) = 138.88 </a:t>
            </a:r>
            <a:r>
              <a:rPr lang="en-US" b="1" dirty="0" err="1">
                <a:solidFill>
                  <a:srgbClr val="004620"/>
                </a:solidFill>
                <a:cs typeface="Courier New" panose="02070309020205020404" pitchFamily="49" charset="0"/>
              </a:rPr>
              <a:t>ms</a:t>
            </a:r>
            <a:r>
              <a:rPr lang="en-US" b="1" dirty="0">
                <a:solidFill>
                  <a:srgbClr val="004620"/>
                </a:solidFill>
                <a:cs typeface="Courier New" panose="02070309020205020404" pitchFamily="49" charset="0"/>
              </a:rPr>
              <a:t>, and  frequency = 72 Hz.</a:t>
            </a:r>
          </a:p>
        </p:txBody>
      </p:sp>
      <p:sp>
        <p:nvSpPr>
          <p:cNvPr id="11" name="TextBox 10">
            <a:extLst>
              <a:ext uri="{FF2B5EF4-FFF2-40B4-BE49-F238E27FC236}">
                <a16:creationId xmlns:a16="http://schemas.microsoft.com/office/drawing/2014/main" id="{DB5B1A5B-D4FA-45E0-86CE-21FBEC8837EA}"/>
              </a:ext>
            </a:extLst>
          </p:cNvPr>
          <p:cNvSpPr txBox="1"/>
          <p:nvPr/>
        </p:nvSpPr>
        <p:spPr>
          <a:xfrm>
            <a:off x="167147" y="2013152"/>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71989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9-16</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2" y="1371600"/>
            <a:ext cx="10294374" cy="1754326"/>
          </a:xfrm>
          <a:prstGeom prst="rect">
            <a:avLst/>
          </a:prstGeom>
          <a:noFill/>
        </p:spPr>
        <p:txBody>
          <a:bodyPr wrap="square">
            <a:spAutoFit/>
          </a:bodyPr>
          <a:lstStyle/>
          <a:p>
            <a:r>
              <a:rPr lang="en-US" b="1" dirty="0"/>
              <a:t>Assuming that we are programming the timers for mode 2, find the value (in hex) loaded into TH for each of the following cases. </a:t>
            </a:r>
          </a:p>
          <a:p>
            <a:r>
              <a:rPr lang="en-US" b="1" dirty="0"/>
              <a:t>(a) MOV	TH1,#-200		(b) MOV	TH0,#-60</a:t>
            </a:r>
          </a:p>
          <a:p>
            <a:r>
              <a:rPr lang="en-US" b="1" dirty="0"/>
              <a:t>(c) MOV	TH1,#-3			(d) MOV	TH1,#-12</a:t>
            </a:r>
          </a:p>
          <a:p>
            <a:r>
              <a:rPr lang="en-US" b="1" dirty="0"/>
              <a:t>(e) MOV	TH0,#-48</a:t>
            </a:r>
          </a:p>
          <a:p>
            <a:endParaRPr lang="en-US" b="1" dirty="0"/>
          </a:p>
        </p:txBody>
      </p:sp>
      <p:sp>
        <p:nvSpPr>
          <p:cNvPr id="8" name="TextBox 7">
            <a:extLst>
              <a:ext uri="{FF2B5EF4-FFF2-40B4-BE49-F238E27FC236}">
                <a16:creationId xmlns:a16="http://schemas.microsoft.com/office/drawing/2014/main" id="{7FB0E6BF-D319-404B-8308-B7EC6638C5E4}"/>
              </a:ext>
            </a:extLst>
          </p:cNvPr>
          <p:cNvSpPr txBox="1"/>
          <p:nvPr/>
        </p:nvSpPr>
        <p:spPr>
          <a:xfrm>
            <a:off x="948812" y="3414032"/>
            <a:ext cx="10599175" cy="3170099"/>
          </a:xfrm>
          <a:prstGeom prst="rect">
            <a:avLst/>
          </a:prstGeom>
          <a:noFill/>
        </p:spPr>
        <p:txBody>
          <a:bodyPr wrap="square">
            <a:spAutoFit/>
          </a:bodyPr>
          <a:lstStyle/>
          <a:p>
            <a:r>
              <a:rPr lang="en-US" sz="2000" b="1" dirty="0">
                <a:solidFill>
                  <a:srgbClr val="004620"/>
                </a:solidFill>
                <a:cs typeface="Courier New" panose="02070309020205020404" pitchFamily="49" charset="0"/>
              </a:rPr>
              <a:t>You can use the Windows scientific calculator to verify the results provided by the assembler. In Windows calculator, select decimal and enter 200. Then select hex, then +/- to get the TH value. Remember that we only use the right two digits and ignore the rest since our data is an 8-bit data. The following is what we get.</a:t>
            </a:r>
          </a:p>
          <a:p>
            <a:r>
              <a:rPr lang="en-US" sz="2000" b="1" dirty="0">
                <a:solidFill>
                  <a:srgbClr val="004620"/>
                </a:solidFill>
                <a:cs typeface="Courier New" panose="02070309020205020404" pitchFamily="49" charset="0"/>
              </a:rPr>
              <a:t>	</a:t>
            </a:r>
            <a:r>
              <a:rPr lang="en-US" sz="2000" b="1" i="1" u="sng" dirty="0">
                <a:solidFill>
                  <a:srgbClr val="004620"/>
                </a:solidFill>
                <a:cs typeface="Courier New" panose="02070309020205020404" pitchFamily="49" charset="0"/>
              </a:rPr>
              <a:t>Decimal		2’s complement (TH value)</a:t>
            </a:r>
          </a:p>
          <a:p>
            <a:r>
              <a:rPr lang="en-US" sz="2000" b="1" dirty="0">
                <a:solidFill>
                  <a:srgbClr val="004620"/>
                </a:solidFill>
                <a:cs typeface="Courier New" panose="02070309020205020404" pitchFamily="49" charset="0"/>
              </a:rPr>
              <a:t>	-200			38H</a:t>
            </a:r>
          </a:p>
          <a:p>
            <a:r>
              <a:rPr lang="en-US" sz="2000" b="1" dirty="0">
                <a:solidFill>
                  <a:srgbClr val="004620"/>
                </a:solidFill>
                <a:cs typeface="Courier New" panose="02070309020205020404" pitchFamily="49" charset="0"/>
              </a:rPr>
              <a:t> 	-60			C4H</a:t>
            </a:r>
          </a:p>
          <a:p>
            <a:r>
              <a:rPr lang="en-US" sz="2000" b="1" dirty="0">
                <a:solidFill>
                  <a:srgbClr val="004620"/>
                </a:solidFill>
                <a:cs typeface="Courier New" panose="02070309020205020404" pitchFamily="49" charset="0"/>
              </a:rPr>
              <a:t>	-3			FDH</a:t>
            </a:r>
          </a:p>
          <a:p>
            <a:r>
              <a:rPr lang="en-US" sz="2000" b="1" dirty="0">
                <a:solidFill>
                  <a:srgbClr val="004620"/>
                </a:solidFill>
                <a:cs typeface="Courier New" panose="02070309020205020404" pitchFamily="49" charset="0"/>
              </a:rPr>
              <a:t>	-12			F4H</a:t>
            </a:r>
          </a:p>
          <a:p>
            <a:r>
              <a:rPr lang="en-US" sz="2000" b="1" dirty="0">
                <a:solidFill>
                  <a:srgbClr val="004620"/>
                </a:solidFill>
                <a:cs typeface="Courier New" panose="02070309020205020404" pitchFamily="49" charset="0"/>
              </a:rPr>
              <a:t>	-48			D0H</a:t>
            </a:r>
          </a:p>
        </p:txBody>
      </p:sp>
      <p:sp>
        <p:nvSpPr>
          <p:cNvPr id="11" name="TextBox 10">
            <a:extLst>
              <a:ext uri="{FF2B5EF4-FFF2-40B4-BE49-F238E27FC236}">
                <a16:creationId xmlns:a16="http://schemas.microsoft.com/office/drawing/2014/main" id="{DB5B1A5B-D4FA-45E0-86CE-21FBEC8837EA}"/>
              </a:ext>
            </a:extLst>
          </p:cNvPr>
          <p:cNvSpPr txBox="1"/>
          <p:nvPr/>
        </p:nvSpPr>
        <p:spPr>
          <a:xfrm>
            <a:off x="0" y="2849860"/>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533387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9-17</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1" y="1489584"/>
            <a:ext cx="10584427" cy="3797193"/>
          </a:xfrm>
          <a:prstGeom prst="rect">
            <a:avLst/>
          </a:prstGeom>
          <a:noFill/>
        </p:spPr>
        <p:txBody>
          <a:bodyPr wrap="square">
            <a:spAutoFit/>
          </a:bodyPr>
          <a:lstStyle/>
          <a:p>
            <a:pPr>
              <a:lnSpc>
                <a:spcPts val="1800"/>
              </a:lnSpc>
            </a:pPr>
            <a:r>
              <a:rPr lang="en-US" b="1" dirty="0"/>
              <a:t>Find (a) the frequency of the square wave generated in the following code, and (b) the duty cycle of this wave.</a:t>
            </a:r>
            <a:endParaRPr lang="en-US" b="1" dirty="0">
              <a:latin typeface="Courier New" panose="02070309020205020404" pitchFamily="49" charset="0"/>
              <a:cs typeface="Courier New" panose="02070309020205020404" pitchFamily="49" charset="0"/>
            </a:endParaRPr>
          </a:p>
          <a:p>
            <a:pPr>
              <a:lnSpc>
                <a:spcPts val="1800"/>
              </a:lnSpc>
            </a:pPr>
            <a:r>
              <a:rPr lang="en-US" b="1" dirty="0">
                <a:latin typeface="Courier New" panose="02070309020205020404" pitchFamily="49" charset="0"/>
                <a:cs typeface="Courier New" panose="02070309020205020404" pitchFamily="49" charset="0"/>
              </a:rPr>
              <a:t>		MOV	TMOD,#2H		;Timer 0, mode 2</a:t>
            </a:r>
          </a:p>
          <a:p>
            <a:pPr>
              <a:lnSpc>
                <a:spcPts val="1800"/>
              </a:lnSpc>
            </a:pPr>
            <a:r>
              <a:rPr lang="en-US" b="1" dirty="0">
                <a:latin typeface="Courier New" panose="02070309020205020404" pitchFamily="49" charset="0"/>
                <a:cs typeface="Courier New" panose="02070309020205020404" pitchFamily="49" charset="0"/>
              </a:rPr>
              <a:t>						;(8-bit, auto-reload)</a:t>
            </a:r>
          </a:p>
          <a:p>
            <a:pPr>
              <a:lnSpc>
                <a:spcPts val="1800"/>
              </a:lnSpc>
            </a:pPr>
            <a:r>
              <a:rPr lang="en-US" b="1" dirty="0">
                <a:latin typeface="Courier New" panose="02070309020205020404" pitchFamily="49" charset="0"/>
                <a:cs typeface="Courier New" panose="02070309020205020404" pitchFamily="49" charset="0"/>
              </a:rPr>
              <a:t>		MOV	TH0,#-150		;TH0 = 6AH = 2’s comp of -150</a:t>
            </a:r>
          </a:p>
          <a:p>
            <a:pPr>
              <a:lnSpc>
                <a:spcPts val="1800"/>
              </a:lnSpc>
            </a:pPr>
            <a:r>
              <a:rPr lang="en-US" b="1" dirty="0">
                <a:latin typeface="Courier New" panose="02070309020205020404" pitchFamily="49" charset="0"/>
                <a:cs typeface="Courier New" panose="02070309020205020404" pitchFamily="49" charset="0"/>
              </a:rPr>
              <a:t>AGAIN:		SETB	P1.3			;P1.3 = 1</a:t>
            </a:r>
          </a:p>
          <a:p>
            <a:pPr>
              <a:lnSpc>
                <a:spcPts val="1800"/>
              </a:lnSpc>
            </a:pPr>
            <a:r>
              <a:rPr lang="en-US" b="1" dirty="0">
                <a:latin typeface="Courier New" panose="02070309020205020404" pitchFamily="49" charset="0"/>
                <a:cs typeface="Courier New" panose="02070309020205020404" pitchFamily="49" charset="0"/>
              </a:rPr>
              <a:t>		ACALL DELAY</a:t>
            </a:r>
          </a:p>
          <a:p>
            <a:pPr>
              <a:lnSpc>
                <a:spcPts val="1800"/>
              </a:lnSpc>
            </a:pPr>
            <a:r>
              <a:rPr lang="en-US" b="1" dirty="0">
                <a:latin typeface="Courier New" panose="02070309020205020404" pitchFamily="49" charset="0"/>
                <a:cs typeface="Courier New" panose="02070309020205020404" pitchFamily="49" charset="0"/>
              </a:rPr>
              <a:t>		ACALL DELAY</a:t>
            </a:r>
          </a:p>
          <a:p>
            <a:pPr>
              <a:lnSpc>
                <a:spcPts val="1800"/>
              </a:lnSpc>
            </a:pPr>
            <a:r>
              <a:rPr lang="en-US" b="1" dirty="0">
                <a:latin typeface="Courier New" panose="02070309020205020404" pitchFamily="49" charset="0"/>
                <a:cs typeface="Courier New" panose="02070309020205020404" pitchFamily="49" charset="0"/>
              </a:rPr>
              <a:t>		CLR	P1.3			;P1.3 = 0</a:t>
            </a:r>
          </a:p>
          <a:p>
            <a:pPr>
              <a:lnSpc>
                <a:spcPts val="1800"/>
              </a:lnSpc>
            </a:pPr>
            <a:r>
              <a:rPr lang="en-US" b="1" dirty="0">
                <a:latin typeface="Courier New" panose="02070309020205020404" pitchFamily="49" charset="0"/>
                <a:cs typeface="Courier New" panose="02070309020205020404" pitchFamily="49" charset="0"/>
              </a:rPr>
              <a:t>		ACALL DELAY</a:t>
            </a:r>
          </a:p>
          <a:p>
            <a:pPr>
              <a:lnSpc>
                <a:spcPts val="1800"/>
              </a:lnSpc>
            </a:pPr>
            <a:r>
              <a:rPr lang="en-US" b="1" dirty="0">
                <a:latin typeface="Courier New" panose="02070309020205020404" pitchFamily="49" charset="0"/>
                <a:cs typeface="Courier New" panose="02070309020205020404" pitchFamily="49" charset="0"/>
              </a:rPr>
              <a:t>		SJMP	AGAIN</a:t>
            </a:r>
          </a:p>
          <a:p>
            <a:pPr>
              <a:lnSpc>
                <a:spcPts val="1800"/>
              </a:lnSpc>
            </a:pPr>
            <a:r>
              <a:rPr lang="en-US" b="1" dirty="0">
                <a:latin typeface="Courier New" panose="02070309020205020404" pitchFamily="49" charset="0"/>
                <a:cs typeface="Courier New" panose="02070309020205020404" pitchFamily="49" charset="0"/>
              </a:rPr>
              <a:t>DELAY:		</a:t>
            </a:r>
          </a:p>
          <a:p>
            <a:pPr>
              <a:lnSpc>
                <a:spcPts val="1800"/>
              </a:lnSpc>
            </a:pPr>
            <a:r>
              <a:rPr lang="en-US" b="1" dirty="0">
                <a:latin typeface="Courier New" panose="02070309020205020404" pitchFamily="49" charset="0"/>
                <a:cs typeface="Courier New" panose="02070309020205020404" pitchFamily="49" charset="0"/>
              </a:rPr>
              <a:t>		SETB	TR0			;start Timer 0</a:t>
            </a:r>
          </a:p>
          <a:p>
            <a:pPr>
              <a:lnSpc>
                <a:spcPts val="1800"/>
              </a:lnSpc>
            </a:pPr>
            <a:r>
              <a:rPr lang="en-US" b="1" dirty="0">
                <a:latin typeface="Courier New" panose="02070309020205020404" pitchFamily="49" charset="0"/>
                <a:cs typeface="Courier New" panose="02070309020205020404" pitchFamily="49" charset="0"/>
              </a:rPr>
              <a:t>BACK:		JNB	TF0,BACK		;stay until timer rolls over</a:t>
            </a:r>
          </a:p>
          <a:p>
            <a:pPr>
              <a:lnSpc>
                <a:spcPts val="1800"/>
              </a:lnSpc>
            </a:pPr>
            <a:r>
              <a:rPr lang="en-US" b="1" dirty="0">
                <a:latin typeface="Courier New" panose="02070309020205020404" pitchFamily="49" charset="0"/>
                <a:cs typeface="Courier New" panose="02070309020205020404" pitchFamily="49" charset="0"/>
              </a:rPr>
              <a:t>		CLR	TR0			;stop Timer 0</a:t>
            </a:r>
          </a:p>
          <a:p>
            <a:pPr>
              <a:lnSpc>
                <a:spcPts val="1800"/>
              </a:lnSpc>
            </a:pPr>
            <a:r>
              <a:rPr lang="en-US" b="1" dirty="0">
                <a:latin typeface="Courier New" panose="02070309020205020404" pitchFamily="49" charset="0"/>
                <a:cs typeface="Courier New" panose="02070309020205020404" pitchFamily="49" charset="0"/>
              </a:rPr>
              <a:t>		CLR	TF0			;clear TF for next round</a:t>
            </a:r>
          </a:p>
          <a:p>
            <a:pPr>
              <a:lnSpc>
                <a:spcPts val="1800"/>
              </a:lnSpc>
            </a:pPr>
            <a:r>
              <a:rPr lang="en-US" b="1" dirty="0">
                <a:latin typeface="Courier New" panose="02070309020205020404" pitchFamily="49" charset="0"/>
                <a:cs typeface="Courier New" panose="02070309020205020404" pitchFamily="49" charset="0"/>
              </a:rPr>
              <a:t>		RET</a:t>
            </a:r>
          </a:p>
        </p:txBody>
      </p:sp>
      <p:sp>
        <p:nvSpPr>
          <p:cNvPr id="8" name="TextBox 7">
            <a:extLst>
              <a:ext uri="{FF2B5EF4-FFF2-40B4-BE49-F238E27FC236}">
                <a16:creationId xmlns:a16="http://schemas.microsoft.com/office/drawing/2014/main" id="{7FB0E6BF-D319-404B-8308-B7EC6638C5E4}"/>
              </a:ext>
            </a:extLst>
          </p:cNvPr>
          <p:cNvSpPr txBox="1"/>
          <p:nvPr/>
        </p:nvSpPr>
        <p:spPr>
          <a:xfrm>
            <a:off x="948811" y="5442156"/>
            <a:ext cx="10879395" cy="1200329"/>
          </a:xfrm>
          <a:prstGeom prst="rect">
            <a:avLst/>
          </a:prstGeom>
          <a:noFill/>
        </p:spPr>
        <p:txBody>
          <a:bodyPr wrap="square">
            <a:spAutoFit/>
          </a:bodyPr>
          <a:lstStyle/>
          <a:p>
            <a:r>
              <a:rPr lang="en-US" b="1" dirty="0">
                <a:solidFill>
                  <a:srgbClr val="004620"/>
                </a:solidFill>
                <a:cs typeface="Courier New" panose="02070309020205020404" pitchFamily="49" charset="0"/>
              </a:rPr>
              <a:t>For the TH value in mode 2, the conversion is done by the assembler as long as we enter a negative number.  This also makes the calculation easy.  Since we are using 150 clocks, we have time for the DELAY subroutine = 150 x 1.085 µs = 162 µs.  The high portion of the pulse is twice that of the low portion (66% duty cycle).  Therefore, we have: T = high portion + low portion = 325.5 µs + 162.25 µs = 488.25 µs and frequency = 2.048 kHz.</a:t>
            </a:r>
          </a:p>
        </p:txBody>
      </p:sp>
      <p:sp>
        <p:nvSpPr>
          <p:cNvPr id="11" name="TextBox 10">
            <a:extLst>
              <a:ext uri="{FF2B5EF4-FFF2-40B4-BE49-F238E27FC236}">
                <a16:creationId xmlns:a16="http://schemas.microsoft.com/office/drawing/2014/main" id="{DB5B1A5B-D4FA-45E0-86CE-21FBEC8837EA}"/>
              </a:ext>
            </a:extLst>
          </p:cNvPr>
          <p:cNvSpPr txBox="1"/>
          <p:nvPr/>
        </p:nvSpPr>
        <p:spPr>
          <a:xfrm>
            <a:off x="-2456" y="5148054"/>
            <a:ext cx="12192000" cy="365934"/>
          </a:xfrm>
          <a:prstGeom prst="rect">
            <a:avLst/>
          </a:prstGeom>
          <a:noFill/>
        </p:spPr>
        <p:txBody>
          <a:bodyPr wrap="square">
            <a:spAutoFit/>
          </a:bodyPr>
          <a:lstStyle/>
          <a:p>
            <a:pPr algn="ctr">
              <a:lnSpc>
                <a:spcPts val="2000"/>
              </a:lnSpc>
            </a:pPr>
            <a:r>
              <a:rPr lang="en-US" sz="2400" b="1" dirty="0">
                <a:solidFill>
                  <a:srgbClr val="004620"/>
                </a:solidFill>
              </a:rPr>
              <a:t>Solution:</a:t>
            </a:r>
          </a:p>
        </p:txBody>
      </p:sp>
    </p:spTree>
    <p:extLst>
      <p:ext uri="{BB962C8B-B14F-4D97-AF65-F5344CB8AC3E}">
        <p14:creationId xmlns:p14="http://schemas.microsoft.com/office/powerpoint/2010/main" val="25904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up)">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Table 9-1: Port 3 Pins Used For Timers 0 and 1 </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703277" y="2566219"/>
            <a:ext cx="10785446" cy="2979175"/>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B0D8AEF0-3C80-4CBE-8EAF-8BC7CDA89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812" y="2754752"/>
            <a:ext cx="10294374" cy="2529368"/>
          </a:xfrm>
          <a:prstGeom prst="rect">
            <a:avLst/>
          </a:prstGeom>
        </p:spPr>
      </p:pic>
    </p:spTree>
    <p:extLst>
      <p:ext uri="{BB962C8B-B14F-4D97-AF65-F5344CB8AC3E}">
        <p14:creationId xmlns:p14="http://schemas.microsoft.com/office/powerpoint/2010/main" val="3236426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heel(1)">
                                      <p:cBhvr>
                                        <p:cTn id="14" dur="500"/>
                                        <p:tgtEl>
                                          <p:spTgt spid="9"/>
                                        </p:tgtEl>
                                      </p:cBhvr>
                                    </p:animEffect>
                                  </p:childTnLst>
                                </p:cTn>
                              </p:par>
                              <p:par>
                                <p:cTn id="15" presetID="21" presetClass="entr" presetSubtype="1"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heel(1)">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1443B9-3795-4EE4-8098-987D77E03EF7}"/>
              </a:ext>
            </a:extLst>
          </p:cNvPr>
          <p:cNvSpPr txBox="1"/>
          <p:nvPr/>
        </p:nvSpPr>
        <p:spPr>
          <a:xfrm>
            <a:off x="668593" y="2331178"/>
            <a:ext cx="10854813" cy="1938992"/>
          </a:xfrm>
          <a:prstGeom prst="rect">
            <a:avLst/>
          </a:prstGeom>
          <a:noFill/>
        </p:spPr>
        <p:txBody>
          <a:bodyPr wrap="square" rtlCol="0">
            <a:spAutoFit/>
          </a:bodyPr>
          <a:lstStyle/>
          <a:p>
            <a:endParaRPr lang="en-US" sz="2400" b="1" dirty="0"/>
          </a:p>
          <a:p>
            <a:r>
              <a:rPr lang="en-US" sz="2400" b="1" dirty="0"/>
              <a:t>	</a:t>
            </a:r>
            <a:r>
              <a:rPr lang="en-US" sz="2400" b="1" dirty="0">
                <a:solidFill>
                  <a:srgbClr val="004620"/>
                </a:solidFill>
              </a:rPr>
              <a:t>&gt;&gt;</a:t>
            </a:r>
            <a:r>
              <a:rPr lang="en-US" sz="2400" b="1" dirty="0"/>
              <a:t> 	List the timers of the 8051 and their associated registers</a:t>
            </a:r>
          </a:p>
          <a:p>
            <a:r>
              <a:rPr lang="en-US" sz="2400" b="1" dirty="0"/>
              <a:t>	</a:t>
            </a:r>
            <a:r>
              <a:rPr lang="en-US" sz="2400" b="1" dirty="0">
                <a:solidFill>
                  <a:srgbClr val="004620"/>
                </a:solidFill>
              </a:rPr>
              <a:t>&gt;&gt;</a:t>
            </a:r>
            <a:r>
              <a:rPr lang="en-US" sz="2400" b="1" dirty="0"/>
              <a:t> 	Describe the various modes of the 8051 timers</a:t>
            </a:r>
          </a:p>
          <a:p>
            <a:r>
              <a:rPr lang="en-US" sz="2400" b="1" dirty="0"/>
              <a:t>	</a:t>
            </a:r>
            <a:r>
              <a:rPr lang="en-US" sz="2400" b="1" dirty="0">
                <a:solidFill>
                  <a:srgbClr val="004620"/>
                </a:solidFill>
              </a:rPr>
              <a:t>&gt;&gt;</a:t>
            </a:r>
            <a:r>
              <a:rPr lang="en-US" sz="2400" b="1" dirty="0"/>
              <a:t> 	Program the 8051 timers in Assembly and C to generate time delays</a:t>
            </a:r>
          </a:p>
          <a:p>
            <a:r>
              <a:rPr lang="en-US" sz="2400" b="1" dirty="0"/>
              <a:t>	</a:t>
            </a:r>
            <a:r>
              <a:rPr lang="en-US" sz="2400" b="1" dirty="0">
                <a:solidFill>
                  <a:srgbClr val="004620"/>
                </a:solidFill>
              </a:rPr>
              <a:t>&gt;&gt;</a:t>
            </a:r>
            <a:r>
              <a:rPr lang="en-US" sz="2400" b="1" dirty="0"/>
              <a:t> 	Program the 8051 counters in Assembly and C as event counters</a:t>
            </a:r>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60000"/>
                  <a:lumOff val="40000"/>
                </a:schemeClr>
              </a:solidFill>
            </a:endParaRPr>
          </a:p>
        </p:txBody>
      </p:sp>
      <p:sp>
        <p:nvSpPr>
          <p:cNvPr id="5" name="TextBox 4">
            <a:extLst>
              <a:ext uri="{FF2B5EF4-FFF2-40B4-BE49-F238E27FC236}">
                <a16:creationId xmlns:a16="http://schemas.microsoft.com/office/drawing/2014/main" id="{6EFA0293-F92D-4C5B-A1F6-E717645B0741}"/>
              </a:ext>
            </a:extLst>
          </p:cNvPr>
          <p:cNvSpPr txBox="1"/>
          <p:nvPr/>
        </p:nvSpPr>
        <p:spPr>
          <a:xfrm>
            <a:off x="948813" y="350174"/>
            <a:ext cx="10294374" cy="769441"/>
          </a:xfrm>
          <a:prstGeom prst="rect">
            <a:avLst/>
          </a:prstGeom>
          <a:noFill/>
        </p:spPr>
        <p:txBody>
          <a:bodyPr wrap="square" rtlCol="0">
            <a:spAutoFit/>
          </a:bodyPr>
          <a:lstStyle/>
          <a:p>
            <a:r>
              <a:rPr lang="en-US" sz="4400" b="1" dirty="0"/>
              <a:t>Objectives</a:t>
            </a:r>
          </a:p>
        </p:txBody>
      </p:sp>
      <p:sp>
        <p:nvSpPr>
          <p:cNvPr id="8" name="TextBox 7">
            <a:extLst>
              <a:ext uri="{FF2B5EF4-FFF2-40B4-BE49-F238E27FC236}">
                <a16:creationId xmlns:a16="http://schemas.microsoft.com/office/drawing/2014/main" id="{24140DEA-4B6D-44C7-BF9C-E734A8680952}"/>
              </a:ext>
            </a:extLst>
          </p:cNvPr>
          <p:cNvSpPr txBox="1"/>
          <p:nvPr/>
        </p:nvSpPr>
        <p:spPr>
          <a:xfrm>
            <a:off x="0" y="1500181"/>
            <a:ext cx="12192000" cy="830997"/>
          </a:xfrm>
          <a:prstGeom prst="rect">
            <a:avLst/>
          </a:prstGeom>
          <a:noFill/>
        </p:spPr>
        <p:txBody>
          <a:bodyPr wrap="square" rtlCol="0">
            <a:spAutoFit/>
          </a:bodyPr>
          <a:lstStyle/>
          <a:p>
            <a:pPr algn="ctr"/>
            <a:r>
              <a:rPr lang="en-US" sz="2400" b="1" dirty="0">
                <a:solidFill>
                  <a:srgbClr val="007A37"/>
                </a:solidFill>
              </a:rPr>
              <a:t>Upon completion of this chapter, you will be able to:</a:t>
            </a:r>
          </a:p>
          <a:p>
            <a:pPr algn="ctr"/>
            <a:endParaRPr lang="en-US" sz="2400" dirty="0">
              <a:solidFill>
                <a:srgbClr val="007A37"/>
              </a:solidFill>
            </a:endParaRPr>
          </a:p>
        </p:txBody>
      </p:sp>
    </p:spTree>
    <p:extLst>
      <p:ext uri="{BB962C8B-B14F-4D97-AF65-F5344CB8AC3E}">
        <p14:creationId xmlns:p14="http://schemas.microsoft.com/office/powerpoint/2010/main" val="299669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971FB80-72EA-4E46-B24E-BCE44374800D}"/>
              </a:ext>
            </a:extLst>
          </p:cNvPr>
          <p:cNvSpPr/>
          <p:nvPr/>
        </p:nvSpPr>
        <p:spPr>
          <a:xfrm>
            <a:off x="7656163" y="2046788"/>
            <a:ext cx="4172045" cy="2970044"/>
          </a:xfrm>
          <a:prstGeom prst="rect">
            <a:avLst/>
          </a:prstGeom>
          <a:solidFill>
            <a:schemeClr val="bg1"/>
          </a:solidFill>
          <a:ln w="28575">
            <a:solidFill>
              <a:srgbClr val="004620"/>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9-18</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1" y="1489584"/>
            <a:ext cx="10584427" cy="557204"/>
          </a:xfrm>
          <a:prstGeom prst="rect">
            <a:avLst/>
          </a:prstGeom>
          <a:noFill/>
        </p:spPr>
        <p:txBody>
          <a:bodyPr wrap="square">
            <a:spAutoFit/>
          </a:bodyPr>
          <a:lstStyle/>
          <a:p>
            <a:pPr>
              <a:lnSpc>
                <a:spcPts val="1800"/>
              </a:lnSpc>
            </a:pPr>
            <a:r>
              <a:rPr lang="en-US" b="1" dirty="0"/>
              <a:t>Assuming that clock pulses are fed into pin T1, write a program for counter 1 in mode 2 to count the pulses and display the state of the TL1 count on P2.</a:t>
            </a:r>
          </a:p>
        </p:txBody>
      </p:sp>
      <p:sp>
        <p:nvSpPr>
          <p:cNvPr id="8" name="TextBox 7">
            <a:extLst>
              <a:ext uri="{FF2B5EF4-FFF2-40B4-BE49-F238E27FC236}">
                <a16:creationId xmlns:a16="http://schemas.microsoft.com/office/drawing/2014/main" id="{7FB0E6BF-D319-404B-8308-B7EC6638C5E4}"/>
              </a:ext>
            </a:extLst>
          </p:cNvPr>
          <p:cNvSpPr txBox="1"/>
          <p:nvPr/>
        </p:nvSpPr>
        <p:spPr>
          <a:xfrm>
            <a:off x="363792" y="2406709"/>
            <a:ext cx="8455744" cy="2970044"/>
          </a:xfrm>
          <a:prstGeom prst="rect">
            <a:avLst/>
          </a:prstGeom>
          <a:noFill/>
        </p:spPr>
        <p:txBody>
          <a:bodyPr wrap="square">
            <a:spAutoFit/>
          </a:bodyPr>
          <a:lstStyle/>
          <a:p>
            <a:r>
              <a:rPr lang="en-US" sz="1700" b="1" dirty="0">
                <a:solidFill>
                  <a:srgbClr val="004620"/>
                </a:solidFill>
                <a:latin typeface="Courier New" panose="02070309020205020404" pitchFamily="49" charset="0"/>
                <a:cs typeface="Courier New" panose="02070309020205020404" pitchFamily="49" charset="0"/>
              </a:rPr>
              <a:t>	  MOV 	TMOD,#01100000B ;counter 1, mode 2,C/T=1</a:t>
            </a:r>
          </a:p>
          <a:p>
            <a:r>
              <a:rPr lang="en-US" sz="1700" b="1" dirty="0">
                <a:solidFill>
                  <a:srgbClr val="004620"/>
                </a:solidFill>
                <a:latin typeface="Courier New" panose="02070309020205020404" pitchFamily="49" charset="0"/>
                <a:cs typeface="Courier New" panose="02070309020205020404" pitchFamily="49" charset="0"/>
              </a:rPr>
              <a:t>				 ;external pulses</a:t>
            </a:r>
          </a:p>
          <a:p>
            <a:r>
              <a:rPr lang="en-US" sz="1700" b="1" dirty="0">
                <a:solidFill>
                  <a:srgbClr val="004620"/>
                </a:solidFill>
                <a:latin typeface="Courier New" panose="02070309020205020404" pitchFamily="49" charset="0"/>
                <a:cs typeface="Courier New" panose="02070309020205020404" pitchFamily="49" charset="0"/>
              </a:rPr>
              <a:t>	  MOV	TH1,#0		 ;clear TH1</a:t>
            </a:r>
          </a:p>
          <a:p>
            <a:r>
              <a:rPr lang="en-US" sz="1700" b="1" dirty="0">
                <a:solidFill>
                  <a:srgbClr val="004620"/>
                </a:solidFill>
                <a:latin typeface="Courier New" panose="02070309020205020404" pitchFamily="49" charset="0"/>
                <a:cs typeface="Courier New" panose="02070309020205020404" pitchFamily="49" charset="0"/>
              </a:rPr>
              <a:t>	  SETB	P3.5		 ;make T1 input</a:t>
            </a:r>
          </a:p>
          <a:p>
            <a:r>
              <a:rPr lang="en-US" sz="1700" b="1" dirty="0">
                <a:solidFill>
                  <a:srgbClr val="004620"/>
                </a:solidFill>
                <a:latin typeface="Courier New" panose="02070309020205020404" pitchFamily="49" charset="0"/>
                <a:cs typeface="Courier New" panose="02070309020205020404" pitchFamily="49" charset="0"/>
              </a:rPr>
              <a:t>AGAIN:	  SETB	TR1		 ;start the counter</a:t>
            </a:r>
          </a:p>
          <a:p>
            <a:r>
              <a:rPr lang="en-US" sz="1700" b="1" dirty="0">
                <a:solidFill>
                  <a:srgbClr val="004620"/>
                </a:solidFill>
                <a:latin typeface="Courier New" panose="02070309020205020404" pitchFamily="49" charset="0"/>
                <a:cs typeface="Courier New" panose="02070309020205020404" pitchFamily="49" charset="0"/>
              </a:rPr>
              <a:t>BACK:	  MOV	A,TL1		 ;get copy of count TL1</a:t>
            </a:r>
          </a:p>
          <a:p>
            <a:r>
              <a:rPr lang="en-US" sz="1700" b="1" dirty="0">
                <a:solidFill>
                  <a:srgbClr val="004620"/>
                </a:solidFill>
                <a:latin typeface="Courier New" panose="02070309020205020404" pitchFamily="49" charset="0"/>
                <a:cs typeface="Courier New" panose="02070309020205020404" pitchFamily="49" charset="0"/>
              </a:rPr>
              <a:t>	  MOV	P2,A		 ;display it on port 2</a:t>
            </a:r>
          </a:p>
          <a:p>
            <a:r>
              <a:rPr lang="en-US" sz="1700" b="1" dirty="0">
                <a:solidFill>
                  <a:srgbClr val="004620"/>
                </a:solidFill>
                <a:latin typeface="Courier New" panose="02070309020205020404" pitchFamily="49" charset="0"/>
                <a:cs typeface="Courier New" panose="02070309020205020404" pitchFamily="49" charset="0"/>
              </a:rPr>
              <a:t>	  JNB	TF1,BACK	 ;keep doing it if TF=0</a:t>
            </a:r>
          </a:p>
          <a:p>
            <a:r>
              <a:rPr lang="en-US" sz="1700" b="1" dirty="0">
                <a:solidFill>
                  <a:srgbClr val="004620"/>
                </a:solidFill>
                <a:latin typeface="Courier New" panose="02070309020205020404" pitchFamily="49" charset="0"/>
                <a:cs typeface="Courier New" panose="02070309020205020404" pitchFamily="49" charset="0"/>
              </a:rPr>
              <a:t>	  CLR	TR1		 ;stop the counter 1</a:t>
            </a:r>
          </a:p>
          <a:p>
            <a:r>
              <a:rPr lang="en-US" sz="1700" b="1" dirty="0">
                <a:solidFill>
                  <a:srgbClr val="004620"/>
                </a:solidFill>
                <a:latin typeface="Courier New" panose="02070309020205020404" pitchFamily="49" charset="0"/>
                <a:cs typeface="Courier New" panose="02070309020205020404" pitchFamily="49" charset="0"/>
              </a:rPr>
              <a:t>	  CLR	TF1		 ;make TF=0</a:t>
            </a:r>
          </a:p>
          <a:p>
            <a:r>
              <a:rPr lang="en-US" sz="1700" b="1" dirty="0">
                <a:solidFill>
                  <a:srgbClr val="004620"/>
                </a:solidFill>
                <a:latin typeface="Courier New" panose="02070309020205020404" pitchFamily="49" charset="0"/>
                <a:cs typeface="Courier New" panose="02070309020205020404" pitchFamily="49" charset="0"/>
              </a:rPr>
              <a:t>	  SJMP	AGAIN		 ;keep doing it</a:t>
            </a:r>
          </a:p>
        </p:txBody>
      </p:sp>
      <p:sp>
        <p:nvSpPr>
          <p:cNvPr id="11" name="TextBox 10">
            <a:extLst>
              <a:ext uri="{FF2B5EF4-FFF2-40B4-BE49-F238E27FC236}">
                <a16:creationId xmlns:a16="http://schemas.microsoft.com/office/drawing/2014/main" id="{DB5B1A5B-D4FA-45E0-86CE-21FBEC8837EA}"/>
              </a:ext>
            </a:extLst>
          </p:cNvPr>
          <p:cNvSpPr txBox="1"/>
          <p:nvPr/>
        </p:nvSpPr>
        <p:spPr>
          <a:xfrm>
            <a:off x="0" y="2046788"/>
            <a:ext cx="12192000" cy="365934"/>
          </a:xfrm>
          <a:prstGeom prst="rect">
            <a:avLst/>
          </a:prstGeom>
          <a:noFill/>
        </p:spPr>
        <p:txBody>
          <a:bodyPr wrap="square">
            <a:spAutoFit/>
          </a:bodyPr>
          <a:lstStyle/>
          <a:p>
            <a:pPr algn="ctr">
              <a:lnSpc>
                <a:spcPts val="2000"/>
              </a:lnSpc>
            </a:pPr>
            <a:r>
              <a:rPr lang="en-US" sz="2400" b="1" dirty="0">
                <a:solidFill>
                  <a:srgbClr val="004620"/>
                </a:solidFill>
              </a:rPr>
              <a:t>Solution:</a:t>
            </a:r>
          </a:p>
        </p:txBody>
      </p:sp>
      <p:sp>
        <p:nvSpPr>
          <p:cNvPr id="12" name="TextBox 11">
            <a:extLst>
              <a:ext uri="{FF2B5EF4-FFF2-40B4-BE49-F238E27FC236}">
                <a16:creationId xmlns:a16="http://schemas.microsoft.com/office/drawing/2014/main" id="{3F63B301-A483-4B7C-95A9-F56AA235D527}"/>
              </a:ext>
            </a:extLst>
          </p:cNvPr>
          <p:cNvSpPr txBox="1"/>
          <p:nvPr/>
        </p:nvSpPr>
        <p:spPr>
          <a:xfrm>
            <a:off x="7831393" y="2085616"/>
            <a:ext cx="3996815" cy="2862322"/>
          </a:xfrm>
          <a:prstGeom prst="rect">
            <a:avLst/>
          </a:prstGeom>
          <a:noFill/>
        </p:spPr>
        <p:txBody>
          <a:bodyPr wrap="square">
            <a:spAutoFit/>
          </a:bodyPr>
          <a:lstStyle/>
          <a:p>
            <a:r>
              <a:rPr lang="en-US" b="1" dirty="0">
                <a:solidFill>
                  <a:srgbClr val="004620"/>
                </a:solidFill>
                <a:cs typeface="Courier New" panose="02070309020205020404" pitchFamily="49" charset="0"/>
              </a:rPr>
              <a:t>Notice in the above program the role of the instruction “SETB P3.5”.  Although ports are set up for input when the 8051 is powered up, we still make P3.5 an input port (by making it high) to make sure it is an input since some other programs could have used it as an output.  In other words, we must configure (set high) the T1 pin (pin P3.5) to allow pulses to be fed into it.</a:t>
            </a:r>
          </a:p>
        </p:txBody>
      </p:sp>
      <p:sp>
        <p:nvSpPr>
          <p:cNvPr id="13" name="TextBox 12">
            <a:extLst>
              <a:ext uri="{FF2B5EF4-FFF2-40B4-BE49-F238E27FC236}">
                <a16:creationId xmlns:a16="http://schemas.microsoft.com/office/drawing/2014/main" id="{67E2FD33-B1D3-4062-9F2F-7437B824591E}"/>
              </a:ext>
            </a:extLst>
          </p:cNvPr>
          <p:cNvSpPr txBox="1"/>
          <p:nvPr/>
        </p:nvSpPr>
        <p:spPr>
          <a:xfrm>
            <a:off x="1396180" y="5736674"/>
            <a:ext cx="5402826" cy="400110"/>
          </a:xfrm>
          <a:prstGeom prst="rect">
            <a:avLst/>
          </a:prstGeom>
          <a:noFill/>
        </p:spPr>
        <p:txBody>
          <a:bodyPr wrap="square">
            <a:spAutoFit/>
          </a:bodyPr>
          <a:lstStyle/>
          <a:p>
            <a:r>
              <a:rPr lang="en-US" sz="2000" b="1" dirty="0">
                <a:solidFill>
                  <a:srgbClr val="004620"/>
                </a:solidFill>
              </a:rPr>
              <a:t>P2 is connected to 8 LEDs and input T1 to pulse.</a:t>
            </a:r>
          </a:p>
        </p:txBody>
      </p:sp>
      <p:pic>
        <p:nvPicPr>
          <p:cNvPr id="5" name="Picture 4">
            <a:extLst>
              <a:ext uri="{FF2B5EF4-FFF2-40B4-BE49-F238E27FC236}">
                <a16:creationId xmlns:a16="http://schemas.microsoft.com/office/drawing/2014/main" id="{90869986-6871-4152-A61B-C7452B8C5A6D}"/>
              </a:ext>
            </a:extLst>
          </p:cNvPr>
          <p:cNvPicPr>
            <a:picLocks noChangeAspect="1"/>
          </p:cNvPicPr>
          <p:nvPr/>
        </p:nvPicPr>
        <p:blipFill rotWithShape="1">
          <a:blip r:embed="rId2">
            <a:extLst>
              <a:ext uri="{28A0092B-C50C-407E-A947-70E740481C1C}">
                <a14:useLocalDpi xmlns:a14="http://schemas.microsoft.com/office/drawing/2010/main" val="0"/>
              </a:ext>
            </a:extLst>
          </a:blip>
          <a:srcRect b="17859"/>
          <a:stretch/>
        </p:blipFill>
        <p:spPr>
          <a:xfrm>
            <a:off x="7831393" y="5138815"/>
            <a:ext cx="3731343" cy="1532021"/>
          </a:xfrm>
          <a:prstGeom prst="rect">
            <a:avLst/>
          </a:prstGeom>
        </p:spPr>
      </p:pic>
    </p:spTree>
    <p:extLst>
      <p:ext uri="{BB962C8B-B14F-4D97-AF65-F5344CB8AC3E}">
        <p14:creationId xmlns:p14="http://schemas.microsoft.com/office/powerpoint/2010/main" val="410733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barn(inVertical)">
                                      <p:cBhvr>
                                        <p:cTn id="24" dur="500"/>
                                        <p:tgtEl>
                                          <p:spTgt spid="12"/>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arn(inVertical)">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37"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barn(outVertical)">
                                      <p:cBhvr>
                                        <p:cTn id="35" dur="500"/>
                                        <p:tgtEl>
                                          <p:spTgt spid="5"/>
                                        </p:tgtEl>
                                      </p:cBhvr>
                                    </p:animEffect>
                                  </p:childTnLst>
                                </p:cTn>
                              </p:par>
                              <p:par>
                                <p:cTn id="36" presetID="16" presetClass="entr" presetSubtype="37"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barn(outVertical)">
                                      <p:cBhvr>
                                        <p:cTn id="3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0" grpId="0"/>
      <p:bldP spid="9" grpId="0"/>
      <p:bldP spid="8" grpId="0"/>
      <p:bldP spid="11" grpId="0"/>
      <p:bldP spid="12" grpId="0"/>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Figure 9-5</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629535"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A7C1FD4-751D-41E2-931D-0ECD334B123A}"/>
              </a:ext>
            </a:extLst>
          </p:cNvPr>
          <p:cNvSpPr/>
          <p:nvPr/>
        </p:nvSpPr>
        <p:spPr>
          <a:xfrm>
            <a:off x="6243211"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405BAD7-A9EB-4DBE-9EB3-0F3310B1FD30}"/>
              </a:ext>
            </a:extLst>
          </p:cNvPr>
          <p:cNvSpPr txBox="1"/>
          <p:nvPr/>
        </p:nvSpPr>
        <p:spPr>
          <a:xfrm>
            <a:off x="629535" y="5658605"/>
            <a:ext cx="5392723" cy="369332"/>
          </a:xfrm>
          <a:prstGeom prst="rect">
            <a:avLst/>
          </a:prstGeom>
          <a:noFill/>
        </p:spPr>
        <p:txBody>
          <a:bodyPr wrap="square">
            <a:spAutoFit/>
          </a:bodyPr>
          <a:lstStyle/>
          <a:p>
            <a:pPr algn="ctr"/>
            <a:r>
              <a:rPr lang="en-US" b="1" dirty="0">
                <a:solidFill>
                  <a:srgbClr val="007A37"/>
                </a:solidFill>
              </a:rPr>
              <a:t>(a) Timer 0 with External Input  (Mode 1)</a:t>
            </a:r>
          </a:p>
        </p:txBody>
      </p:sp>
      <p:sp>
        <p:nvSpPr>
          <p:cNvPr id="15" name="TextBox 14">
            <a:extLst>
              <a:ext uri="{FF2B5EF4-FFF2-40B4-BE49-F238E27FC236}">
                <a16:creationId xmlns:a16="http://schemas.microsoft.com/office/drawing/2014/main" id="{7784321D-3259-4AC4-A06A-30CE95B2C76A}"/>
              </a:ext>
            </a:extLst>
          </p:cNvPr>
          <p:cNvSpPr txBox="1"/>
          <p:nvPr/>
        </p:nvSpPr>
        <p:spPr>
          <a:xfrm>
            <a:off x="6243210" y="5658605"/>
            <a:ext cx="5392723" cy="369332"/>
          </a:xfrm>
          <a:prstGeom prst="rect">
            <a:avLst/>
          </a:prstGeom>
          <a:noFill/>
        </p:spPr>
        <p:txBody>
          <a:bodyPr wrap="square">
            <a:spAutoFit/>
          </a:bodyPr>
          <a:lstStyle/>
          <a:p>
            <a:pPr algn="ctr"/>
            <a:r>
              <a:rPr lang="en-US" b="1" dirty="0">
                <a:solidFill>
                  <a:srgbClr val="007A37"/>
                </a:solidFill>
              </a:rPr>
              <a:t>(b) Timer 1 with External Input (Mode 1)</a:t>
            </a:r>
          </a:p>
        </p:txBody>
      </p:sp>
      <p:pic>
        <p:nvPicPr>
          <p:cNvPr id="4" name="Picture 3">
            <a:extLst>
              <a:ext uri="{FF2B5EF4-FFF2-40B4-BE49-F238E27FC236}">
                <a16:creationId xmlns:a16="http://schemas.microsoft.com/office/drawing/2014/main" id="{B4712455-5FC9-4D67-8873-46984B9A3D69}"/>
              </a:ext>
            </a:extLst>
          </p:cNvPr>
          <p:cNvPicPr>
            <a:picLocks noChangeAspect="1"/>
          </p:cNvPicPr>
          <p:nvPr/>
        </p:nvPicPr>
        <p:blipFill rotWithShape="1">
          <a:blip r:embed="rId2">
            <a:extLst>
              <a:ext uri="{28A0092B-C50C-407E-A947-70E740481C1C}">
                <a14:useLocalDpi xmlns:a14="http://schemas.microsoft.com/office/drawing/2010/main" val="0"/>
              </a:ext>
            </a:extLst>
          </a:blip>
          <a:srcRect l="2529" t="11394" r="49757" b="19352"/>
          <a:stretch/>
        </p:blipFill>
        <p:spPr>
          <a:xfrm>
            <a:off x="729923" y="2868560"/>
            <a:ext cx="5191946" cy="2403987"/>
          </a:xfrm>
          <a:prstGeom prst="rect">
            <a:avLst/>
          </a:prstGeom>
        </p:spPr>
      </p:pic>
      <p:pic>
        <p:nvPicPr>
          <p:cNvPr id="16" name="Picture 15">
            <a:extLst>
              <a:ext uri="{FF2B5EF4-FFF2-40B4-BE49-F238E27FC236}">
                <a16:creationId xmlns:a16="http://schemas.microsoft.com/office/drawing/2014/main" id="{6C4AF46D-A349-4DF6-BF72-D47AF630FEEA}"/>
              </a:ext>
            </a:extLst>
          </p:cNvPr>
          <p:cNvPicPr>
            <a:picLocks noChangeAspect="1"/>
          </p:cNvPicPr>
          <p:nvPr/>
        </p:nvPicPr>
        <p:blipFill rotWithShape="1">
          <a:blip r:embed="rId2">
            <a:extLst>
              <a:ext uri="{28A0092B-C50C-407E-A947-70E740481C1C}">
                <a14:useLocalDpi xmlns:a14="http://schemas.microsoft.com/office/drawing/2010/main" val="0"/>
              </a:ext>
            </a:extLst>
          </a:blip>
          <a:srcRect l="51837" t="11520" r="449" b="22042"/>
          <a:stretch/>
        </p:blipFill>
        <p:spPr>
          <a:xfrm>
            <a:off x="6370519" y="2956560"/>
            <a:ext cx="5191946" cy="2306224"/>
          </a:xfrm>
          <a:prstGeom prst="rect">
            <a:avLst/>
          </a:prstGeom>
        </p:spPr>
      </p:pic>
    </p:spTree>
    <p:extLst>
      <p:ext uri="{BB962C8B-B14F-4D97-AF65-F5344CB8AC3E}">
        <p14:creationId xmlns:p14="http://schemas.microsoft.com/office/powerpoint/2010/main" val="2247129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par>
                                <p:cTn id="15" presetID="22" presetClass="entr" presetSubtype="8"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left)">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right)">
                                      <p:cBhvr>
                                        <p:cTn id="25" dur="500"/>
                                        <p:tgtEl>
                                          <p:spTgt spid="16"/>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right)">
                                      <p:cBhvr>
                                        <p:cTn id="28" dur="500"/>
                                        <p:tgtEl>
                                          <p:spTgt spid="12"/>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P spid="12" grpId="0" animBg="1"/>
      <p:bldP spid="14" grpId="0"/>
      <p:bldP spid="1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9-19</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581806"/>
            <a:ext cx="6729949" cy="5311711"/>
          </a:xfrm>
          <a:prstGeom prst="rect">
            <a:avLst/>
          </a:prstGeom>
          <a:noFill/>
        </p:spPr>
        <p:txBody>
          <a:bodyPr wrap="square">
            <a:spAutoFit/>
          </a:bodyPr>
          <a:lstStyle/>
          <a:p>
            <a:pPr>
              <a:lnSpc>
                <a:spcPts val="1400"/>
              </a:lnSpc>
            </a:pPr>
            <a:r>
              <a:rPr lang="en-US" sz="1500" b="1" dirty="0">
                <a:solidFill>
                  <a:srgbClr val="004620"/>
                </a:solidFill>
                <a:latin typeface="Courier New" panose="02070309020205020404" pitchFamily="49" charset="0"/>
                <a:cs typeface="Courier New" panose="02070309020205020404" pitchFamily="49" charset="0"/>
              </a:rPr>
              <a:t>	ACALL	 LCD_SET_UP	;initialize the LCD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TMOD,#00000110B ;counter 0,mode 2,C/T=1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TH0,#-60	;counting 60 pulses</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SETB	 P3.4		;make T0 as input</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AGAIN:	SETB	 TR0		;starts the counter</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BACK:	MOV	 A,TL0		;get copy of count TL0</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ACALL	 CONV		;convert in R2, R3, R4</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ACALL	 DISPLAY	;display on LCD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JNB	 TF0,BACK	;loop if TF0=0</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CLR	 TR0		;stop the counter 0</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CLR	 TF0		;make TF0=0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SJMP	 AGAIN		;keep doing it</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;converting 8-bit binary to ASCII</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;upon return, R4, R3, R2 have ASCII data (R2 has LSD)</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CONV:	MOV	B,#10		;divide by 10</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DIV	AB</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R2,B		;save low digit</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B,#10		;divide by 10 once more</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DIV	AB</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ORL	A,#30H		;make it ASCII</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R4,A		;save MSD</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A,B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ORL	A,#30H		;make 2nd digit an ASCII</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R3,A		;save it</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A,R2	</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ORL	A,#30H		;make 3rd digit an ASCII</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MOV	R2,A		;save the ASCII</a:t>
            </a:r>
          </a:p>
          <a:p>
            <a:pPr>
              <a:lnSpc>
                <a:spcPts val="1400"/>
              </a:lnSpc>
            </a:pPr>
            <a:r>
              <a:rPr lang="en-US" sz="1500" b="1" dirty="0">
                <a:solidFill>
                  <a:srgbClr val="004620"/>
                </a:solidFill>
                <a:latin typeface="Courier New" panose="02070309020205020404" pitchFamily="49" charset="0"/>
                <a:cs typeface="Courier New" panose="02070309020205020404" pitchFamily="49" charset="0"/>
              </a:rPr>
              <a:t>	RET</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5" name="TextBox 14">
            <a:extLst>
              <a:ext uri="{FF2B5EF4-FFF2-40B4-BE49-F238E27FC236}">
                <a16:creationId xmlns:a16="http://schemas.microsoft.com/office/drawing/2014/main" id="{0DA3A764-0C8E-4C8D-A162-EF4194952F07}"/>
              </a:ext>
            </a:extLst>
          </p:cNvPr>
          <p:cNvSpPr txBox="1"/>
          <p:nvPr/>
        </p:nvSpPr>
        <p:spPr>
          <a:xfrm>
            <a:off x="7207601" y="1599402"/>
            <a:ext cx="4711759" cy="923330"/>
          </a:xfrm>
          <a:prstGeom prst="rect">
            <a:avLst/>
          </a:prstGeom>
          <a:noFill/>
        </p:spPr>
        <p:txBody>
          <a:bodyPr wrap="square">
            <a:spAutoFit/>
          </a:bodyPr>
          <a:lstStyle/>
          <a:p>
            <a:pPr algn="ctr"/>
            <a:r>
              <a:rPr lang="en-US" sz="1800" b="1" dirty="0">
                <a:solidFill>
                  <a:srgbClr val="004620"/>
                </a:solidFill>
                <a:cs typeface="Courier New" panose="02070309020205020404" pitchFamily="49" charset="0"/>
              </a:rPr>
              <a:t>To display the TL count on an LCD, we must convert 8-bit binary data to ASCII. See Chapter 6 for data conversion.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590528" y="280384"/>
            <a:ext cx="7652658" cy="646331"/>
          </a:xfrm>
          <a:prstGeom prst="rect">
            <a:avLst/>
          </a:prstGeom>
          <a:noFill/>
        </p:spPr>
        <p:txBody>
          <a:bodyPr wrap="square">
            <a:spAutoFit/>
          </a:bodyPr>
          <a:lstStyle/>
          <a:p>
            <a:pPr algn="ctr"/>
            <a:r>
              <a:rPr lang="en-US" b="1" dirty="0"/>
              <a:t>Assume that a 1-Hz frequency pulse is connected to input pin 3.4. Write a program to display counter 0 on an LCD. Set the initial value of TH0 to -60.</a:t>
            </a:r>
          </a:p>
        </p:txBody>
      </p:sp>
      <p:pic>
        <p:nvPicPr>
          <p:cNvPr id="4" name="Picture 3">
            <a:extLst>
              <a:ext uri="{FF2B5EF4-FFF2-40B4-BE49-F238E27FC236}">
                <a16:creationId xmlns:a16="http://schemas.microsoft.com/office/drawing/2014/main" id="{262531B2-6993-4AB8-8476-AF746FE54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3776" y="2902810"/>
            <a:ext cx="3359410" cy="1558979"/>
          </a:xfrm>
          <a:prstGeom prst="rect">
            <a:avLst/>
          </a:prstGeom>
        </p:spPr>
      </p:pic>
      <p:sp>
        <p:nvSpPr>
          <p:cNvPr id="17" name="TextBox 16">
            <a:extLst>
              <a:ext uri="{FF2B5EF4-FFF2-40B4-BE49-F238E27FC236}">
                <a16:creationId xmlns:a16="http://schemas.microsoft.com/office/drawing/2014/main" id="{CFCAE2AA-30BF-4F81-8050-3A936AB8F321}"/>
              </a:ext>
            </a:extLst>
          </p:cNvPr>
          <p:cNvSpPr txBox="1"/>
          <p:nvPr/>
        </p:nvSpPr>
        <p:spPr>
          <a:xfrm>
            <a:off x="7233630" y="4804227"/>
            <a:ext cx="4659700" cy="1708160"/>
          </a:xfrm>
          <a:prstGeom prst="rect">
            <a:avLst/>
          </a:prstGeom>
          <a:noFill/>
        </p:spPr>
        <p:txBody>
          <a:bodyPr wrap="square">
            <a:spAutoFit/>
          </a:bodyPr>
          <a:lstStyle/>
          <a:p>
            <a:pPr algn="ctr"/>
            <a:r>
              <a:rPr lang="en-US" sz="1500" b="1" dirty="0">
                <a:solidFill>
                  <a:srgbClr val="007A37"/>
                </a:solidFill>
              </a:rPr>
              <a:t>By using 60 Hz we can generate seconds, minutes, hours.</a:t>
            </a:r>
          </a:p>
          <a:p>
            <a:pPr algn="ctr"/>
            <a:endParaRPr lang="en-US" sz="1500" b="1" dirty="0">
              <a:solidFill>
                <a:srgbClr val="007A37"/>
              </a:solidFill>
            </a:endParaRPr>
          </a:p>
          <a:p>
            <a:pPr algn="ctr"/>
            <a:endParaRPr lang="en-US" sz="1500" b="1" dirty="0">
              <a:solidFill>
                <a:srgbClr val="007A37"/>
              </a:solidFill>
            </a:endParaRPr>
          </a:p>
          <a:p>
            <a:pPr algn="ctr"/>
            <a:r>
              <a:rPr lang="en-US" sz="1500" b="1" dirty="0">
                <a:solidFill>
                  <a:srgbClr val="007A37"/>
                </a:solidFill>
              </a:rPr>
              <a:t>Note that on the first round, it starts from 0, since on RESET, TL0 = 0.</a:t>
            </a:r>
          </a:p>
          <a:p>
            <a:pPr algn="ctr"/>
            <a:r>
              <a:rPr lang="en-US" sz="1500" b="1" dirty="0">
                <a:solidFill>
                  <a:srgbClr val="007A37"/>
                </a:solidFill>
              </a:rPr>
              <a:t>To solve this problem, load TL0 with -60 at the beginning of the program. </a:t>
            </a:r>
          </a:p>
        </p:txBody>
      </p:sp>
    </p:spTree>
    <p:extLst>
      <p:ext uri="{BB962C8B-B14F-4D97-AF65-F5344CB8AC3E}">
        <p14:creationId xmlns:p14="http://schemas.microsoft.com/office/powerpoint/2010/main" val="107572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barn(inVertical)">
                                      <p:cBhvr>
                                        <p:cTn id="34" dur="500"/>
                                        <p:tgtEl>
                                          <p:spTgt spid="18"/>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arn(inVertical)">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37"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barn(outVertical)">
                                      <p:cBhvr>
                                        <p:cTn id="42" dur="500"/>
                                        <p:tgtEl>
                                          <p:spTgt spid="4"/>
                                        </p:tgtEl>
                                      </p:cBhvr>
                                    </p:animEffect>
                                  </p:childTnLst>
                                </p:cTn>
                              </p:par>
                              <p:par>
                                <p:cTn id="43" presetID="16" presetClass="entr" presetSubtype="37"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barn(outVertical)">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5" grpId="0"/>
      <p:bldP spid="14" grpId="0" animBg="1"/>
      <p:bldP spid="9" grpId="0"/>
      <p:bldP spid="1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629535"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A7C1FD4-751D-41E2-931D-0ECD334B123A}"/>
              </a:ext>
            </a:extLst>
          </p:cNvPr>
          <p:cNvSpPr/>
          <p:nvPr/>
        </p:nvSpPr>
        <p:spPr>
          <a:xfrm>
            <a:off x="6243211" y="2639961"/>
            <a:ext cx="5392723" cy="2861187"/>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405BAD7-A9EB-4DBE-9EB3-0F3310B1FD30}"/>
              </a:ext>
            </a:extLst>
          </p:cNvPr>
          <p:cNvSpPr txBox="1"/>
          <p:nvPr/>
        </p:nvSpPr>
        <p:spPr>
          <a:xfrm>
            <a:off x="629535" y="5658605"/>
            <a:ext cx="5392723" cy="369332"/>
          </a:xfrm>
          <a:prstGeom prst="rect">
            <a:avLst/>
          </a:prstGeom>
          <a:noFill/>
        </p:spPr>
        <p:txBody>
          <a:bodyPr wrap="square">
            <a:spAutoFit/>
          </a:bodyPr>
          <a:lstStyle/>
          <a:p>
            <a:pPr algn="ctr"/>
            <a:r>
              <a:rPr lang="en-US" b="1" dirty="0">
                <a:solidFill>
                  <a:srgbClr val="007A37"/>
                </a:solidFill>
              </a:rPr>
              <a:t>Figure 9-6. Timer 0 with External Input (Mode 2)</a:t>
            </a:r>
          </a:p>
        </p:txBody>
      </p:sp>
      <p:sp>
        <p:nvSpPr>
          <p:cNvPr id="15" name="TextBox 14">
            <a:extLst>
              <a:ext uri="{FF2B5EF4-FFF2-40B4-BE49-F238E27FC236}">
                <a16:creationId xmlns:a16="http://schemas.microsoft.com/office/drawing/2014/main" id="{7784321D-3259-4AC4-A06A-30CE95B2C76A}"/>
              </a:ext>
            </a:extLst>
          </p:cNvPr>
          <p:cNvSpPr txBox="1"/>
          <p:nvPr/>
        </p:nvSpPr>
        <p:spPr>
          <a:xfrm>
            <a:off x="6243210" y="5658605"/>
            <a:ext cx="5392723" cy="369332"/>
          </a:xfrm>
          <a:prstGeom prst="rect">
            <a:avLst/>
          </a:prstGeom>
          <a:noFill/>
        </p:spPr>
        <p:txBody>
          <a:bodyPr wrap="square">
            <a:spAutoFit/>
          </a:bodyPr>
          <a:lstStyle/>
          <a:p>
            <a:pPr algn="ctr"/>
            <a:r>
              <a:rPr lang="en-US" b="1" dirty="0">
                <a:solidFill>
                  <a:srgbClr val="007A37"/>
                </a:solidFill>
              </a:rPr>
              <a:t>Figure 9-7. Timer 1 with External Input (Mode 2)</a:t>
            </a:r>
          </a:p>
        </p:txBody>
      </p:sp>
      <p:pic>
        <p:nvPicPr>
          <p:cNvPr id="3" name="Picture 2">
            <a:extLst>
              <a:ext uri="{FF2B5EF4-FFF2-40B4-BE49-F238E27FC236}">
                <a16:creationId xmlns:a16="http://schemas.microsoft.com/office/drawing/2014/main" id="{0C65803F-E04B-4A02-888C-1A0CF921AD61}"/>
              </a:ext>
            </a:extLst>
          </p:cNvPr>
          <p:cNvPicPr>
            <a:picLocks noChangeAspect="1"/>
          </p:cNvPicPr>
          <p:nvPr/>
        </p:nvPicPr>
        <p:blipFill rotWithShape="1">
          <a:blip r:embed="rId2">
            <a:extLst>
              <a:ext uri="{28A0092B-C50C-407E-A947-70E740481C1C}">
                <a14:useLocalDpi xmlns:a14="http://schemas.microsoft.com/office/drawing/2010/main" val="0"/>
              </a:ext>
            </a:extLst>
          </a:blip>
          <a:srcRect l="2194" t="6318" r="50807" b="17102"/>
          <a:stretch/>
        </p:blipFill>
        <p:spPr>
          <a:xfrm>
            <a:off x="781050" y="2729575"/>
            <a:ext cx="5105400" cy="2690054"/>
          </a:xfrm>
          <a:prstGeom prst="rect">
            <a:avLst/>
          </a:prstGeom>
        </p:spPr>
      </p:pic>
      <p:pic>
        <p:nvPicPr>
          <p:cNvPr id="13" name="Picture 12">
            <a:extLst>
              <a:ext uri="{FF2B5EF4-FFF2-40B4-BE49-F238E27FC236}">
                <a16:creationId xmlns:a16="http://schemas.microsoft.com/office/drawing/2014/main" id="{7A47E224-05DF-4FC0-AE65-30AFA852819A}"/>
              </a:ext>
            </a:extLst>
          </p:cNvPr>
          <p:cNvPicPr>
            <a:picLocks noChangeAspect="1"/>
          </p:cNvPicPr>
          <p:nvPr/>
        </p:nvPicPr>
        <p:blipFill rotWithShape="1">
          <a:blip r:embed="rId2">
            <a:extLst>
              <a:ext uri="{28A0092B-C50C-407E-A947-70E740481C1C}">
                <a14:useLocalDpi xmlns:a14="http://schemas.microsoft.com/office/drawing/2010/main" val="0"/>
              </a:ext>
            </a:extLst>
          </a:blip>
          <a:srcRect l="50749" t="7250" r="2252" b="16170"/>
          <a:stretch/>
        </p:blipFill>
        <p:spPr>
          <a:xfrm>
            <a:off x="6386871" y="2698017"/>
            <a:ext cx="5105400" cy="2690054"/>
          </a:xfrm>
          <a:prstGeom prst="rect">
            <a:avLst/>
          </a:prstGeom>
        </p:spPr>
      </p:pic>
    </p:spTree>
    <p:extLst>
      <p:ext uri="{BB962C8B-B14F-4D97-AF65-F5344CB8AC3E}">
        <p14:creationId xmlns:p14="http://schemas.microsoft.com/office/powerpoint/2010/main" val="2091825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barn(inVertical)">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37"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barn(outVertical)">
                                      <p:cBhvr>
                                        <p:cTn id="18" dur="500"/>
                                        <p:tgtEl>
                                          <p:spTgt spid="13"/>
                                        </p:tgtEl>
                                      </p:cBhvr>
                                    </p:animEffect>
                                  </p:childTnLst>
                                </p:cTn>
                              </p:par>
                              <p:par>
                                <p:cTn id="19" presetID="16" presetClass="entr" presetSubtype="37"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barn(outVertical)">
                                      <p:cBhvr>
                                        <p:cTn id="21" dur="500"/>
                                        <p:tgtEl>
                                          <p:spTgt spid="12"/>
                                        </p:tgtEl>
                                      </p:cBhvr>
                                    </p:animEffect>
                                  </p:childTnLst>
                                </p:cTn>
                              </p:par>
                              <p:par>
                                <p:cTn id="22" presetID="16" presetClass="entr" presetSubtype="37"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outVertical)">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4" grpId="0"/>
      <p:bldP spid="1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Table 9-2: Equivalent Instructions for the Timer Control Register (TCON)</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1683657" y="1567793"/>
            <a:ext cx="8911772" cy="5079750"/>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DF3D96C0-4E9E-4B39-9202-16F9F09735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119" y="1659193"/>
            <a:ext cx="8267759" cy="4765024"/>
          </a:xfrm>
          <a:prstGeom prst="rect">
            <a:avLst/>
          </a:prstGeom>
        </p:spPr>
      </p:pic>
    </p:spTree>
    <p:extLst>
      <p:ext uri="{BB962C8B-B14F-4D97-AF65-F5344CB8AC3E}">
        <p14:creationId xmlns:p14="http://schemas.microsoft.com/office/powerpoint/2010/main" val="2448662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circle(in)">
                                      <p:cBhvr>
                                        <p:cTn id="14" dur="500"/>
                                        <p:tgtEl>
                                          <p:spTgt spid="9"/>
                                        </p:tgtEl>
                                      </p:cBhvr>
                                    </p:animEffect>
                                  </p:childTnLst>
                                </p:cTn>
                              </p:par>
                              <p:par>
                                <p:cTn id="15" presetID="6" presetClass="entr" presetSubtype="16"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ircle(i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Figure 9-8. Timer/Counter 0</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1683657" y="1567793"/>
            <a:ext cx="8911772" cy="5079750"/>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1A657BAE-9090-4219-A747-2543A7F664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8440" y="1659193"/>
            <a:ext cx="7295119" cy="4884800"/>
          </a:xfrm>
          <a:prstGeom prst="rect">
            <a:avLst/>
          </a:prstGeom>
        </p:spPr>
      </p:pic>
    </p:spTree>
    <p:extLst>
      <p:ext uri="{BB962C8B-B14F-4D97-AF65-F5344CB8AC3E}">
        <p14:creationId xmlns:p14="http://schemas.microsoft.com/office/powerpoint/2010/main" val="186024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32"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circle(out)">
                                      <p:cBhvr>
                                        <p:cTn id="14" dur="500"/>
                                        <p:tgtEl>
                                          <p:spTgt spid="8"/>
                                        </p:tgtEl>
                                      </p:cBhvr>
                                    </p:animEffect>
                                  </p:childTnLst>
                                </p:cTn>
                              </p:par>
                              <p:par>
                                <p:cTn id="15" presetID="6" presetClass="entr" presetSubtype="32"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ou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Figure 9-9. Timer/Counter 1</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38D773C-6E83-4660-8154-DD027AF7106F}"/>
              </a:ext>
            </a:extLst>
          </p:cNvPr>
          <p:cNvSpPr/>
          <p:nvPr/>
        </p:nvSpPr>
        <p:spPr>
          <a:xfrm>
            <a:off x="1683657" y="1567793"/>
            <a:ext cx="8911772" cy="5079750"/>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7DDE6D9B-62CA-4BE7-9A30-22C2C24E11A8}"/>
              </a:ext>
            </a:extLst>
          </p:cNvPr>
          <p:cNvPicPr>
            <a:picLocks noChangeAspect="1"/>
          </p:cNvPicPr>
          <p:nvPr/>
        </p:nvPicPr>
        <p:blipFill rotWithShape="1">
          <a:blip r:embed="rId2">
            <a:extLst>
              <a:ext uri="{28A0092B-C50C-407E-A947-70E740481C1C}">
                <a14:useLocalDpi xmlns:a14="http://schemas.microsoft.com/office/drawing/2010/main" val="0"/>
              </a:ext>
            </a:extLst>
          </a:blip>
          <a:srcRect t="2797"/>
          <a:stretch/>
        </p:blipFill>
        <p:spPr>
          <a:xfrm>
            <a:off x="2349204" y="1659193"/>
            <a:ext cx="7493590" cy="4877314"/>
          </a:xfrm>
          <a:prstGeom prst="rect">
            <a:avLst/>
          </a:prstGeom>
        </p:spPr>
      </p:pic>
    </p:spTree>
    <p:extLst>
      <p:ext uri="{BB962C8B-B14F-4D97-AF65-F5344CB8AC3E}">
        <p14:creationId xmlns:p14="http://schemas.microsoft.com/office/powerpoint/2010/main" val="1670126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ox(in)">
                                      <p:cBhvr>
                                        <p:cTn id="14" dur="500"/>
                                        <p:tgtEl>
                                          <p:spTgt spid="3"/>
                                        </p:tgtEl>
                                      </p:cBhvr>
                                    </p:animEffect>
                                  </p:childTnLst>
                                </p:cTn>
                              </p:par>
                              <p:par>
                                <p:cTn id="15" presetID="4" presetClass="entr" presetSubtype="16"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ox(in)">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9-20</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581806"/>
            <a:ext cx="6729949" cy="5109732"/>
          </a:xfrm>
          <a:prstGeom prst="rect">
            <a:avLst/>
          </a:prstGeom>
          <a:noFill/>
        </p:spPr>
        <p:txBody>
          <a:bodyPr wrap="square">
            <a:spAutoFit/>
          </a:bodyPr>
          <a:lstStyle/>
          <a:p>
            <a:pPr>
              <a:lnSpc>
                <a:spcPts val="1700"/>
              </a:lnSpc>
            </a:pPr>
            <a:r>
              <a:rPr lang="en-US" sz="1500" b="1" dirty="0">
                <a:solidFill>
                  <a:srgbClr val="004620"/>
                </a:solidFill>
                <a:latin typeface="Courier New" panose="02070309020205020404" pitchFamily="49" charset="0"/>
                <a:cs typeface="Courier New" panose="02070309020205020404" pitchFamily="49" charset="0"/>
              </a:rPr>
              <a:t>#include &lt;reg51.h&gt;</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T0Delay(void);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main(void)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while(1)		//repeat forever</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P1=0x55;		//toggle all bits of P1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T0Delay();	//delay size unknown</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P1=0xAA;		//toggle all bits of P1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T0Delay();</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endParaRPr lang="en-US" sz="1500" b="1" dirty="0">
              <a:solidFill>
                <a:srgbClr val="004620"/>
              </a:solidFill>
              <a:latin typeface="Courier New" panose="02070309020205020404" pitchFamily="49" charset="0"/>
              <a:cs typeface="Courier New" panose="02070309020205020404" pitchFamily="49" charset="0"/>
            </a:endParaRP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T0Delay()</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TMOD=0x01;		//Timer 0, Mode 1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TL0=0x00;		//load TL0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TH0=0x35;		//load TH0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TR0=1;			//turn on T0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while(TF0==0);	//wait for TF0 to roll over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TR0=0;			//turn off T0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TF0=0;			//clear TF0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590528" y="280384"/>
            <a:ext cx="7652658" cy="646331"/>
          </a:xfrm>
          <a:prstGeom prst="rect">
            <a:avLst/>
          </a:prstGeom>
          <a:noFill/>
        </p:spPr>
        <p:txBody>
          <a:bodyPr wrap="square">
            <a:spAutoFit/>
          </a:bodyPr>
          <a:lstStyle/>
          <a:p>
            <a:pPr algn="ctr"/>
            <a:r>
              <a:rPr lang="en-US" b="1" dirty="0"/>
              <a:t>Write a 8051 C program to toggle all the bits of port P1 continuously with some delay in between.  Use Timer 0, 16-bit mode to generate the delay.</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33630" y="4804227"/>
            <a:ext cx="4659700" cy="784830"/>
          </a:xfrm>
          <a:prstGeom prst="rect">
            <a:avLst/>
          </a:prstGeom>
          <a:noFill/>
        </p:spPr>
        <p:txBody>
          <a:bodyPr wrap="square">
            <a:spAutoFit/>
          </a:bodyPr>
          <a:lstStyle/>
          <a:p>
            <a:pPr algn="ctr"/>
            <a:r>
              <a:rPr lang="en-US" sz="1500" b="1" dirty="0">
                <a:solidFill>
                  <a:srgbClr val="007A37"/>
                </a:solidFill>
              </a:rPr>
              <a:t>FFFFH – 3500H = CAFFH = 51967 + 1 = 51968</a:t>
            </a:r>
          </a:p>
          <a:p>
            <a:pPr algn="ctr"/>
            <a:endParaRPr lang="en-US" sz="1500" b="1" dirty="0">
              <a:solidFill>
                <a:srgbClr val="007A37"/>
              </a:solidFill>
            </a:endParaRPr>
          </a:p>
          <a:p>
            <a:pPr algn="ctr"/>
            <a:r>
              <a:rPr lang="en-US" sz="1500" b="1" dirty="0">
                <a:solidFill>
                  <a:srgbClr val="007A37"/>
                </a:solidFill>
              </a:rPr>
              <a:t>51968 x 1.085 µs = 56.384 </a:t>
            </a:r>
            <a:r>
              <a:rPr lang="en-US" sz="1500" b="1" dirty="0" err="1">
                <a:solidFill>
                  <a:srgbClr val="007A37"/>
                </a:solidFill>
              </a:rPr>
              <a:t>ms</a:t>
            </a:r>
            <a:r>
              <a:rPr lang="en-US" sz="1500" b="1" dirty="0">
                <a:solidFill>
                  <a:srgbClr val="007A37"/>
                </a:solidFill>
              </a:rPr>
              <a:t> is the approximate delay.</a:t>
            </a:r>
          </a:p>
        </p:txBody>
      </p:sp>
      <p:pic>
        <p:nvPicPr>
          <p:cNvPr id="3" name="Picture 2">
            <a:extLst>
              <a:ext uri="{FF2B5EF4-FFF2-40B4-BE49-F238E27FC236}">
                <a16:creationId xmlns:a16="http://schemas.microsoft.com/office/drawing/2014/main" id="{F8FECACD-7158-415C-B031-91A810C1EB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6857" y="1888525"/>
            <a:ext cx="4078224" cy="2398776"/>
          </a:xfrm>
          <a:prstGeom prst="rect">
            <a:avLst/>
          </a:prstGeom>
        </p:spPr>
      </p:pic>
    </p:spTree>
    <p:extLst>
      <p:ext uri="{BB962C8B-B14F-4D97-AF65-F5344CB8AC3E}">
        <p14:creationId xmlns:p14="http://schemas.microsoft.com/office/powerpoint/2010/main" val="2052793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wipe(down)">
                                      <p:cBhvr>
                                        <p:cTn id="29" dur="500"/>
                                        <p:tgtEl>
                                          <p:spTgt spid="18"/>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up)">
                                      <p:cBhvr>
                                        <p:cTn id="37" dur="500"/>
                                        <p:tgtEl>
                                          <p:spTgt spid="3"/>
                                        </p:tgtEl>
                                      </p:cBhvr>
                                    </p:animEffect>
                                  </p:childTnLst>
                                </p:cTn>
                              </p:par>
                              <p:par>
                                <p:cTn id="38" presetID="22" presetClass="entr" presetSubtype="1"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up)">
                                      <p:cBhvr>
                                        <p:cTn id="4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E6FE24E-9206-4519-9E2E-C731B95B711D}"/>
              </a:ext>
            </a:extLst>
          </p:cNvPr>
          <p:cNvSpPr/>
          <p:nvPr/>
        </p:nvSpPr>
        <p:spPr>
          <a:xfrm>
            <a:off x="6409225" y="4636955"/>
            <a:ext cx="5361857" cy="1425525"/>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7BD976F-6729-44E0-A959-FD99CA796B2B}"/>
              </a:ext>
            </a:extLst>
          </p:cNvPr>
          <p:cNvSpPr/>
          <p:nvPr/>
        </p:nvSpPr>
        <p:spPr>
          <a:xfrm>
            <a:off x="321654" y="1641930"/>
            <a:ext cx="5917149" cy="2395686"/>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9-21</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321654" y="1681842"/>
            <a:ext cx="5815549" cy="2355773"/>
          </a:xfrm>
          <a:prstGeom prst="rect">
            <a:avLst/>
          </a:prstGeom>
          <a:noFill/>
        </p:spPr>
        <p:txBody>
          <a:bodyPr wrap="square">
            <a:spAutoFit/>
          </a:bodyPr>
          <a:lstStyle/>
          <a:p>
            <a:pPr>
              <a:lnSpc>
                <a:spcPts val="1600"/>
              </a:lnSpc>
            </a:pPr>
            <a:r>
              <a:rPr lang="en-US" sz="1500" b="1" dirty="0">
                <a:solidFill>
                  <a:srgbClr val="004620"/>
                </a:solidFill>
                <a:latin typeface="Courier New" panose="02070309020205020404" pitchFamily="49" charset="0"/>
                <a:cs typeface="Courier New" panose="02070309020205020404" pitchFamily="49" charset="0"/>
              </a:rPr>
              <a:t>#include &lt;reg51.h&gt;</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void T0M1Delay(void);</a:t>
            </a:r>
          </a:p>
          <a:p>
            <a:pPr>
              <a:lnSpc>
                <a:spcPts val="1600"/>
              </a:lnSpc>
            </a:pPr>
            <a:r>
              <a:rPr lang="en-US" sz="1500" b="1" dirty="0" err="1">
                <a:solidFill>
                  <a:srgbClr val="004620"/>
                </a:solidFill>
                <a:latin typeface="Courier New" panose="02070309020205020404" pitchFamily="49" charset="0"/>
                <a:cs typeface="Courier New" panose="02070309020205020404" pitchFamily="49" charset="0"/>
              </a:rPr>
              <a:t>sbit</a:t>
            </a: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=P1^5;</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void main(void)</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while(1)</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	//toggle P1.5</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T0M1Delay();	//Timer 0, mode 1(16-bit)</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5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309431" y="348061"/>
            <a:ext cx="8214851" cy="584775"/>
          </a:xfrm>
          <a:prstGeom prst="rect">
            <a:avLst/>
          </a:prstGeom>
          <a:noFill/>
        </p:spPr>
        <p:txBody>
          <a:bodyPr wrap="square">
            <a:spAutoFit/>
          </a:bodyPr>
          <a:lstStyle/>
          <a:p>
            <a:pPr algn="ctr"/>
            <a:r>
              <a:rPr lang="en-US" sz="1600" b="1" dirty="0"/>
              <a:t>Write an 8051 C program to toggle only bit P1.5 continuously every 50 </a:t>
            </a:r>
            <a:r>
              <a:rPr lang="en-US" sz="1600" b="1" dirty="0" err="1"/>
              <a:t>ms.</a:t>
            </a:r>
            <a:r>
              <a:rPr lang="en-US" sz="1600" b="1" dirty="0"/>
              <a:t>  Use Timer 0, mode 1 (16-bit) to create the delay.  Test the program (a) on the AT89C51 and (b) on the DS89C4x0.</a:t>
            </a:r>
          </a:p>
        </p:txBody>
      </p:sp>
      <p:sp>
        <p:nvSpPr>
          <p:cNvPr id="17" name="TextBox 16">
            <a:extLst>
              <a:ext uri="{FF2B5EF4-FFF2-40B4-BE49-F238E27FC236}">
                <a16:creationId xmlns:a16="http://schemas.microsoft.com/office/drawing/2014/main" id="{CFCAE2AA-30BF-4F81-8050-3A936AB8F321}"/>
              </a:ext>
            </a:extLst>
          </p:cNvPr>
          <p:cNvSpPr txBox="1"/>
          <p:nvPr/>
        </p:nvSpPr>
        <p:spPr>
          <a:xfrm>
            <a:off x="6409225" y="1599402"/>
            <a:ext cx="5191435" cy="2560957"/>
          </a:xfrm>
          <a:prstGeom prst="rect">
            <a:avLst/>
          </a:prstGeom>
          <a:noFill/>
        </p:spPr>
        <p:txBody>
          <a:bodyPr wrap="square">
            <a:spAutoFit/>
          </a:bodyPr>
          <a:lstStyle/>
          <a:p>
            <a:pPr>
              <a:lnSpc>
                <a:spcPts val="1600"/>
              </a:lnSpc>
            </a:pPr>
            <a:r>
              <a:rPr lang="en-US" sz="1500" b="1" dirty="0">
                <a:solidFill>
                  <a:srgbClr val="007A37"/>
                </a:solidFill>
              </a:rPr>
              <a:t>(a) Tested for AT89C51, XTAL=11.0592 MHz, using the Proview32 compiler </a:t>
            </a:r>
          </a:p>
          <a:p>
            <a:pPr>
              <a:lnSpc>
                <a:spcPts val="1600"/>
              </a:lnSpc>
            </a:pPr>
            <a:r>
              <a:rPr lang="en-US" sz="1500" b="1" dirty="0">
                <a:solidFill>
                  <a:srgbClr val="007A37"/>
                </a:solidFill>
              </a:rPr>
              <a:t>void T0M1Delay(void)</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TMOD=0x01;	//Timer 0, mode 1(16-bit)</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TL0=0xFD;	//load TL0</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TH0=0x4B;	//load TH0</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TR0=1;	//turn on T0</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while(TF0==0);//wait for TF0 to roll over </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TR0=0;	//turn off T0</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TF0=0;	//clear TF0</a:t>
            </a:r>
          </a:p>
          <a:p>
            <a:pPr>
              <a:lnSpc>
                <a:spcPts val="1600"/>
              </a:lnSpc>
            </a:pPr>
            <a:r>
              <a:rPr lang="en-US" sz="1500" b="1" dirty="0">
                <a:solidFill>
                  <a:srgbClr val="007A37"/>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6948195-7427-425A-BCE8-BE009344BF2D}"/>
              </a:ext>
            </a:extLst>
          </p:cNvPr>
          <p:cNvSpPr txBox="1"/>
          <p:nvPr/>
        </p:nvSpPr>
        <p:spPr>
          <a:xfrm>
            <a:off x="713713" y="4229759"/>
            <a:ext cx="5191435" cy="2560957"/>
          </a:xfrm>
          <a:prstGeom prst="rect">
            <a:avLst/>
          </a:prstGeom>
          <a:noFill/>
        </p:spPr>
        <p:txBody>
          <a:bodyPr wrap="square">
            <a:spAutoFit/>
          </a:bodyPr>
          <a:lstStyle/>
          <a:p>
            <a:pPr>
              <a:lnSpc>
                <a:spcPts val="1600"/>
              </a:lnSpc>
            </a:pPr>
            <a:r>
              <a:rPr lang="en-US" sz="1500" b="1" dirty="0">
                <a:solidFill>
                  <a:srgbClr val="007A37"/>
                </a:solidFill>
              </a:rPr>
              <a:t>(b) Tested for DS89C4x0, XTAL=11.0592 MHz, using the Proview32 compiler </a:t>
            </a:r>
          </a:p>
          <a:p>
            <a:pPr>
              <a:lnSpc>
                <a:spcPts val="1600"/>
              </a:lnSpc>
            </a:pPr>
            <a:r>
              <a:rPr lang="en-US" sz="1500" b="1" dirty="0">
                <a:solidFill>
                  <a:srgbClr val="007A37"/>
                </a:solidFill>
              </a:rPr>
              <a:t>void T0M1Delay(void)</a:t>
            </a:r>
          </a:p>
          <a:p>
            <a:pPr>
              <a:lnSpc>
                <a:spcPts val="1600"/>
              </a:lnSpc>
            </a:pPr>
            <a:r>
              <a:rPr lang="en-US" sz="1500" b="1" dirty="0">
                <a:solidFill>
                  <a:srgbClr val="007A37"/>
                </a:solidFill>
              </a:rPr>
              <a:t>  {</a:t>
            </a:r>
          </a:p>
          <a:p>
            <a:pPr>
              <a:lnSpc>
                <a:spcPts val="1600"/>
              </a:lnSpc>
            </a:pPr>
            <a:r>
              <a:rPr lang="en-US" sz="1500" b="1" dirty="0">
                <a:solidFill>
                  <a:srgbClr val="007A37"/>
                </a:solidFill>
              </a:rPr>
              <a:t>    TMOD=0x01;		//Timer 0, mode 1(16-bit)</a:t>
            </a:r>
          </a:p>
          <a:p>
            <a:pPr>
              <a:lnSpc>
                <a:spcPts val="1600"/>
              </a:lnSpc>
            </a:pPr>
            <a:r>
              <a:rPr lang="en-US" sz="1500" b="1" dirty="0">
                <a:solidFill>
                  <a:srgbClr val="007A37"/>
                </a:solidFill>
              </a:rPr>
              <a:t>    TL0=0xFD;		//load TL0</a:t>
            </a:r>
          </a:p>
          <a:p>
            <a:pPr>
              <a:lnSpc>
                <a:spcPts val="1600"/>
              </a:lnSpc>
            </a:pPr>
            <a:r>
              <a:rPr lang="en-US" sz="1500" b="1" dirty="0">
                <a:solidFill>
                  <a:srgbClr val="007A37"/>
                </a:solidFill>
              </a:rPr>
              <a:t>    TH0=0x4B;		//load TH0</a:t>
            </a:r>
          </a:p>
          <a:p>
            <a:pPr>
              <a:lnSpc>
                <a:spcPts val="1600"/>
              </a:lnSpc>
            </a:pPr>
            <a:r>
              <a:rPr lang="en-US" sz="1500" b="1" dirty="0">
                <a:solidFill>
                  <a:srgbClr val="007A37"/>
                </a:solidFill>
              </a:rPr>
              <a:t>    TR0=1;			//turn on T0</a:t>
            </a:r>
          </a:p>
          <a:p>
            <a:pPr>
              <a:lnSpc>
                <a:spcPts val="1600"/>
              </a:lnSpc>
            </a:pPr>
            <a:r>
              <a:rPr lang="en-US" sz="1500" b="1" dirty="0">
                <a:solidFill>
                  <a:srgbClr val="007A37"/>
                </a:solidFill>
              </a:rPr>
              <a:t>    while(TF0==0);	//wait for TF0 to roll over </a:t>
            </a:r>
          </a:p>
          <a:p>
            <a:pPr>
              <a:lnSpc>
                <a:spcPts val="1600"/>
              </a:lnSpc>
            </a:pPr>
            <a:r>
              <a:rPr lang="en-US" sz="1500" b="1" dirty="0">
                <a:solidFill>
                  <a:srgbClr val="007A37"/>
                </a:solidFill>
              </a:rPr>
              <a:t>    TR0=0;			//turn off T0</a:t>
            </a:r>
          </a:p>
          <a:p>
            <a:pPr>
              <a:lnSpc>
                <a:spcPts val="1600"/>
              </a:lnSpc>
            </a:pPr>
            <a:r>
              <a:rPr lang="en-US" sz="1500" b="1" dirty="0">
                <a:solidFill>
                  <a:srgbClr val="007A37"/>
                </a:solidFill>
              </a:rPr>
              <a:t>    TF0=0;			//clear TF0</a:t>
            </a:r>
          </a:p>
          <a:p>
            <a:pPr>
              <a:lnSpc>
                <a:spcPts val="1600"/>
              </a:lnSpc>
            </a:pPr>
            <a:r>
              <a:rPr lang="en-US" sz="1500" b="1" dirty="0">
                <a:solidFill>
                  <a:srgbClr val="007A37"/>
                </a:solidFill>
              </a:rPr>
              <a:t>  }</a:t>
            </a:r>
            <a:endParaRPr lang="en-US" sz="1500" b="1" dirty="0">
              <a:solidFill>
                <a:srgbClr val="007A37"/>
              </a:solidFill>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BDE9BB5D-0DFF-4F66-BAEF-109C8C55C27E}"/>
              </a:ext>
            </a:extLst>
          </p:cNvPr>
          <p:cNvSpPr txBox="1"/>
          <p:nvPr/>
        </p:nvSpPr>
        <p:spPr>
          <a:xfrm>
            <a:off x="6409224" y="4995774"/>
            <a:ext cx="5361857" cy="707886"/>
          </a:xfrm>
          <a:prstGeom prst="rect">
            <a:avLst/>
          </a:prstGeom>
          <a:noFill/>
        </p:spPr>
        <p:txBody>
          <a:bodyPr wrap="square">
            <a:spAutoFit/>
          </a:bodyPr>
          <a:lstStyle/>
          <a:p>
            <a:pPr algn="ctr"/>
            <a:r>
              <a:rPr lang="en-US" sz="2000" b="1" dirty="0">
                <a:solidFill>
                  <a:srgbClr val="004620"/>
                </a:solidFill>
              </a:rPr>
              <a:t>FFFFH – 4BFDH = B402H = 46082 + 1 = 46083</a:t>
            </a:r>
          </a:p>
          <a:p>
            <a:pPr algn="ctr"/>
            <a:r>
              <a:rPr lang="en-US" sz="2000" b="1" dirty="0">
                <a:solidFill>
                  <a:srgbClr val="004620"/>
                </a:solidFill>
              </a:rPr>
              <a:t>Timer delay = 46083 x 1.085 µs = 50 </a:t>
            </a:r>
            <a:r>
              <a:rPr lang="en-US" sz="2000" b="1" dirty="0" err="1">
                <a:solidFill>
                  <a:srgbClr val="004620"/>
                </a:solidFill>
              </a:rPr>
              <a:t>ms</a:t>
            </a:r>
            <a:endParaRPr lang="en-US" sz="2000" b="1" dirty="0">
              <a:solidFill>
                <a:srgbClr val="004620"/>
              </a:solidFill>
            </a:endParaRPr>
          </a:p>
        </p:txBody>
      </p:sp>
    </p:spTree>
    <p:extLst>
      <p:ext uri="{BB962C8B-B14F-4D97-AF65-F5344CB8AC3E}">
        <p14:creationId xmlns:p14="http://schemas.microsoft.com/office/powerpoint/2010/main" val="18494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1+#ppt_w/2"/>
                                          </p:val>
                                        </p:tav>
                                        <p:tav tm="100000">
                                          <p:val>
                                            <p:strVal val="#ppt_x"/>
                                          </p:val>
                                        </p:tav>
                                      </p:tavLst>
                                    </p:anim>
                                    <p:anim calcmode="lin" valueType="num">
                                      <p:cBhvr additive="base">
                                        <p:cTn id="3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0-#ppt_w/2"/>
                                          </p:val>
                                        </p:tav>
                                        <p:tav tm="100000">
                                          <p:val>
                                            <p:strVal val="#ppt_x"/>
                                          </p:val>
                                        </p:tav>
                                      </p:tavLst>
                                    </p:anim>
                                    <p:anim calcmode="lin" valueType="num">
                                      <p:cBhvr additive="base">
                                        <p:cTn id="44"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ppt_x"/>
                                          </p:val>
                                        </p:tav>
                                        <p:tav tm="100000">
                                          <p:val>
                                            <p:strVal val="#ppt_x"/>
                                          </p:val>
                                        </p:tav>
                                      </p:tavLst>
                                    </p:anim>
                                    <p:anim calcmode="lin" valueType="num">
                                      <p:cBhvr additive="base">
                                        <p:cTn id="50" dur="500" fill="hold"/>
                                        <p:tgtEl>
                                          <p:spTgt spid="15"/>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fill="hold"/>
                                        <p:tgtEl>
                                          <p:spTgt spid="16"/>
                                        </p:tgtEl>
                                        <p:attrNameLst>
                                          <p:attrName>ppt_x</p:attrName>
                                        </p:attrNameLst>
                                      </p:cBhvr>
                                      <p:tavLst>
                                        <p:tav tm="0">
                                          <p:val>
                                            <p:strVal val="#ppt_x"/>
                                          </p:val>
                                        </p:tav>
                                        <p:tav tm="100000">
                                          <p:val>
                                            <p:strVal val="#ppt_x"/>
                                          </p:val>
                                        </p:tav>
                                      </p:tavLst>
                                    </p:anim>
                                    <p:anim calcmode="lin" valueType="num">
                                      <p:cBhvr additive="base">
                                        <p:cTn id="5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10" grpId="0"/>
      <p:bldP spid="8" grpId="0"/>
      <p:bldP spid="11" grpId="0"/>
      <p:bldP spid="14" grpId="0" animBg="1"/>
      <p:bldP spid="9" grpId="0"/>
      <p:bldP spid="17" grpId="0"/>
      <p:bldP spid="12" grpId="0"/>
      <p:bldP spid="1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9-22</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581806"/>
            <a:ext cx="6729949" cy="5327741"/>
          </a:xfrm>
          <a:prstGeom prst="rect">
            <a:avLst/>
          </a:prstGeom>
          <a:noFill/>
        </p:spPr>
        <p:txBody>
          <a:bodyPr wrap="square">
            <a:spAutoFit/>
          </a:bodyPr>
          <a:lstStyle/>
          <a:p>
            <a:pPr>
              <a:lnSpc>
                <a:spcPts val="1700"/>
              </a:lnSpc>
            </a:pPr>
            <a:r>
              <a:rPr lang="en-US" sz="1500" b="1" dirty="0">
                <a:solidFill>
                  <a:srgbClr val="004620"/>
                </a:solidFill>
                <a:latin typeface="Courier New" panose="02070309020205020404" pitchFamily="49" charset="0"/>
                <a:cs typeface="Courier New" panose="02070309020205020404" pitchFamily="49" charset="0"/>
              </a:rPr>
              <a:t>#include &lt;reg51.h&gt;</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T1M1Delay(void);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main(void)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unsigned char x;</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P2=0x55;</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P2=~P2;		//toggle all bits of P2</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for(x=0;x&lt;20;x++)</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T1M1Delay();</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T1M1Delay(void)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TMOD=0x10;		//Timer 1, mode 1(16-bit)</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TL1=0xFE;		//load TL1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TH1=0xA5;		//load TH1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TR1=1;		//turn on T1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while(TF1==0);	//wait for TF1 to roll over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TR1=0;		//turn off T1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TF1=0;		//clear TF1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endParaRPr lang="en-US" sz="1500" b="1" dirty="0">
              <a:solidFill>
                <a:srgbClr val="004620"/>
              </a:solidFill>
              <a:latin typeface="Courier New" panose="020703090202050204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590528" y="280384"/>
            <a:ext cx="7652658" cy="646331"/>
          </a:xfrm>
          <a:prstGeom prst="rect">
            <a:avLst/>
          </a:prstGeom>
          <a:noFill/>
        </p:spPr>
        <p:txBody>
          <a:bodyPr wrap="square">
            <a:spAutoFit/>
          </a:bodyPr>
          <a:lstStyle/>
          <a:p>
            <a:pPr algn="ctr"/>
            <a:r>
              <a:rPr lang="en-US" b="1" dirty="0"/>
              <a:t>Write an 8051 C program to toggle all bits of P2 continuously every 500 </a:t>
            </a:r>
            <a:r>
              <a:rPr lang="en-US" b="1" dirty="0" err="1"/>
              <a:t>ms.</a:t>
            </a:r>
            <a:r>
              <a:rPr lang="en-US" b="1" dirty="0"/>
              <a:t>  Use Timer 1, mode 1 to create the delay. </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07601" y="3044674"/>
            <a:ext cx="4659700" cy="2169825"/>
          </a:xfrm>
          <a:prstGeom prst="rect">
            <a:avLst/>
          </a:prstGeom>
          <a:noFill/>
        </p:spPr>
        <p:txBody>
          <a:bodyPr wrap="square">
            <a:spAutoFit/>
          </a:bodyPr>
          <a:lstStyle/>
          <a:p>
            <a:pPr algn="ctr"/>
            <a:r>
              <a:rPr lang="en-US" sz="1500" b="1" dirty="0">
                <a:solidFill>
                  <a:srgbClr val="007A37"/>
                </a:solidFill>
              </a:rPr>
              <a:t>A5FEH = 42494 in decimal</a:t>
            </a:r>
          </a:p>
          <a:p>
            <a:pPr algn="ctr"/>
            <a:endParaRPr lang="en-US" sz="1500" b="1" dirty="0">
              <a:solidFill>
                <a:srgbClr val="007A37"/>
              </a:solidFill>
            </a:endParaRPr>
          </a:p>
          <a:p>
            <a:pPr algn="ctr"/>
            <a:r>
              <a:rPr lang="en-US" sz="1500" b="1" dirty="0">
                <a:solidFill>
                  <a:srgbClr val="007A37"/>
                </a:solidFill>
              </a:rPr>
              <a:t>65536 – 42494 = 23042</a:t>
            </a:r>
          </a:p>
          <a:p>
            <a:pPr algn="ctr"/>
            <a:endParaRPr lang="en-US" sz="1500" b="1" dirty="0">
              <a:solidFill>
                <a:srgbClr val="007A37"/>
              </a:solidFill>
            </a:endParaRPr>
          </a:p>
          <a:p>
            <a:pPr algn="ctr"/>
            <a:r>
              <a:rPr lang="en-US" sz="1500" b="1" dirty="0">
                <a:solidFill>
                  <a:srgbClr val="007A37"/>
                </a:solidFill>
              </a:rPr>
              <a:t>23042 x 1.085 µs = 25 </a:t>
            </a:r>
            <a:r>
              <a:rPr lang="en-US" sz="1500" b="1" dirty="0" err="1">
                <a:solidFill>
                  <a:srgbClr val="007A37"/>
                </a:solidFill>
              </a:rPr>
              <a:t>ms</a:t>
            </a:r>
            <a:r>
              <a:rPr lang="en-US" sz="1500" b="1" dirty="0">
                <a:solidFill>
                  <a:srgbClr val="007A37"/>
                </a:solidFill>
              </a:rPr>
              <a:t> and 20 x 25 </a:t>
            </a:r>
            <a:r>
              <a:rPr lang="en-US" sz="1500" b="1" dirty="0" err="1">
                <a:solidFill>
                  <a:srgbClr val="007A37"/>
                </a:solidFill>
              </a:rPr>
              <a:t>ms</a:t>
            </a:r>
            <a:r>
              <a:rPr lang="en-US" sz="1500" b="1" dirty="0">
                <a:solidFill>
                  <a:srgbClr val="007A37"/>
                </a:solidFill>
              </a:rPr>
              <a:t> = 500 </a:t>
            </a:r>
            <a:r>
              <a:rPr lang="en-US" sz="1500" b="1" dirty="0" err="1">
                <a:solidFill>
                  <a:srgbClr val="007A37"/>
                </a:solidFill>
              </a:rPr>
              <a:t>ms</a:t>
            </a:r>
            <a:endParaRPr lang="en-US" sz="1500" b="1" dirty="0">
              <a:solidFill>
                <a:srgbClr val="007A37"/>
              </a:solidFill>
            </a:endParaRPr>
          </a:p>
          <a:p>
            <a:pPr algn="ctr"/>
            <a:endParaRPr lang="en-US" sz="1500" b="1" dirty="0">
              <a:solidFill>
                <a:srgbClr val="007A37"/>
              </a:solidFill>
            </a:endParaRPr>
          </a:p>
          <a:p>
            <a:pPr algn="ctr"/>
            <a:endParaRPr lang="en-US" sz="1500" b="1" dirty="0">
              <a:solidFill>
                <a:srgbClr val="007A37"/>
              </a:solidFill>
            </a:endParaRPr>
          </a:p>
          <a:p>
            <a:pPr algn="ctr"/>
            <a:r>
              <a:rPr lang="en-US" sz="1500" b="1" dirty="0">
                <a:solidFill>
                  <a:srgbClr val="007A37"/>
                </a:solidFill>
              </a:rPr>
              <a:t>NOTE THAT 8051 TIMERS USE 1/12 OF XTAL FREQUENCY, REGARDLESS OF MACHINE CYCLE TIME.</a:t>
            </a:r>
          </a:p>
        </p:txBody>
      </p:sp>
      <p:sp>
        <p:nvSpPr>
          <p:cNvPr id="13" name="Rectangle 12">
            <a:extLst>
              <a:ext uri="{FF2B5EF4-FFF2-40B4-BE49-F238E27FC236}">
                <a16:creationId xmlns:a16="http://schemas.microsoft.com/office/drawing/2014/main" id="{056F3792-D1E5-48E3-9FBA-19F3D179146A}"/>
              </a:ext>
            </a:extLst>
          </p:cNvPr>
          <p:cNvSpPr/>
          <p:nvPr/>
        </p:nvSpPr>
        <p:spPr>
          <a:xfrm>
            <a:off x="7207601" y="1805856"/>
            <a:ext cx="4659700" cy="868721"/>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1FE48FB-ED0F-4CEE-8CC1-13F8A6D54486}"/>
              </a:ext>
            </a:extLst>
          </p:cNvPr>
          <p:cNvSpPr txBox="1"/>
          <p:nvPr/>
        </p:nvSpPr>
        <p:spPr>
          <a:xfrm>
            <a:off x="7207601" y="1944163"/>
            <a:ext cx="4659700" cy="646331"/>
          </a:xfrm>
          <a:prstGeom prst="rect">
            <a:avLst/>
          </a:prstGeom>
          <a:noFill/>
        </p:spPr>
        <p:txBody>
          <a:bodyPr wrap="square">
            <a:spAutoFit/>
          </a:bodyPr>
          <a:lstStyle/>
          <a:p>
            <a:pPr algn="ctr"/>
            <a:r>
              <a:rPr lang="en-US" b="1" dirty="0">
                <a:solidFill>
                  <a:srgbClr val="004620"/>
                </a:solidFill>
              </a:rPr>
              <a:t>//tested for DS89C4x0, XTAL = 11.0592 MHz, using the Proview32 compiler </a:t>
            </a:r>
          </a:p>
        </p:txBody>
      </p:sp>
    </p:spTree>
    <p:extLst>
      <p:ext uri="{BB962C8B-B14F-4D97-AF65-F5344CB8AC3E}">
        <p14:creationId xmlns:p14="http://schemas.microsoft.com/office/powerpoint/2010/main" val="111566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par>
                                <p:cTn id="41" presetID="22" presetClass="entr" presetSubtype="1"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up)">
                                      <p:cBhvr>
                                        <p:cTn id="4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P spid="13" grpId="0" animBg="1"/>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1443B9-3795-4EE4-8098-987D77E03EF7}"/>
              </a:ext>
            </a:extLst>
          </p:cNvPr>
          <p:cNvSpPr txBox="1"/>
          <p:nvPr/>
        </p:nvSpPr>
        <p:spPr>
          <a:xfrm>
            <a:off x="668593" y="2507226"/>
            <a:ext cx="10854813" cy="1815882"/>
          </a:xfrm>
          <a:prstGeom prst="rect">
            <a:avLst/>
          </a:prstGeom>
          <a:noFill/>
        </p:spPr>
        <p:txBody>
          <a:bodyPr wrap="square" rtlCol="0">
            <a:spAutoFit/>
          </a:bodyPr>
          <a:lstStyle/>
          <a:p>
            <a:pPr marL="457200" indent="-457200">
              <a:buFont typeface="Arial" panose="020B0604020202020204" pitchFamily="34" charset="0"/>
              <a:buChar char="•"/>
            </a:pPr>
            <a:r>
              <a:rPr lang="en-US" sz="2800" b="1" dirty="0"/>
              <a:t>Describing two timers/counters in 8051,</a:t>
            </a:r>
          </a:p>
          <a:p>
            <a:pPr marL="457200" indent="-457200">
              <a:buFont typeface="Arial" panose="020B0604020202020204" pitchFamily="34" charset="0"/>
              <a:buChar char="•"/>
            </a:pPr>
            <a:r>
              <a:rPr lang="en-US" sz="2800" b="1" dirty="0"/>
              <a:t>Section 9.1, how these timers are used to generate time delays,</a:t>
            </a:r>
          </a:p>
          <a:p>
            <a:pPr marL="457200" indent="-457200">
              <a:buFont typeface="Arial" panose="020B0604020202020204" pitchFamily="34" charset="0"/>
              <a:buChar char="•"/>
            </a:pPr>
            <a:r>
              <a:rPr lang="en-US" sz="2800" b="1" dirty="0"/>
              <a:t>Section 9.2, how these timers are used as event counters,</a:t>
            </a:r>
          </a:p>
          <a:p>
            <a:pPr marL="457200" indent="-457200">
              <a:buFont typeface="Arial" panose="020B0604020202020204" pitchFamily="34" charset="0"/>
              <a:buChar char="•"/>
            </a:pPr>
            <a:r>
              <a:rPr lang="en-US" sz="2800" b="1" dirty="0"/>
              <a:t>Section 9.3, using C language to program the 8051 timers</a:t>
            </a:r>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EFA0293-F92D-4C5B-A1F6-E717645B0741}"/>
              </a:ext>
            </a:extLst>
          </p:cNvPr>
          <p:cNvSpPr txBox="1"/>
          <p:nvPr/>
        </p:nvSpPr>
        <p:spPr>
          <a:xfrm>
            <a:off x="948813" y="350174"/>
            <a:ext cx="10294374" cy="769441"/>
          </a:xfrm>
          <a:prstGeom prst="rect">
            <a:avLst/>
          </a:prstGeom>
          <a:noFill/>
        </p:spPr>
        <p:txBody>
          <a:bodyPr wrap="square" rtlCol="0">
            <a:spAutoFit/>
          </a:bodyPr>
          <a:lstStyle/>
          <a:p>
            <a:r>
              <a:rPr lang="en-US" sz="4400" b="1" dirty="0"/>
              <a:t>Objectives</a:t>
            </a:r>
          </a:p>
        </p:txBody>
      </p:sp>
    </p:spTree>
    <p:extLst>
      <p:ext uri="{BB962C8B-B14F-4D97-AF65-F5344CB8AC3E}">
        <p14:creationId xmlns:p14="http://schemas.microsoft.com/office/powerpoint/2010/main" val="387173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9-23</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581806"/>
            <a:ext cx="6729949" cy="5109732"/>
          </a:xfrm>
          <a:prstGeom prst="rect">
            <a:avLst/>
          </a:prstGeom>
          <a:noFill/>
        </p:spPr>
        <p:txBody>
          <a:bodyPr wrap="square">
            <a:spAutoFit/>
          </a:bodyPr>
          <a:lstStyle/>
          <a:p>
            <a:pPr>
              <a:lnSpc>
                <a:spcPts val="1700"/>
              </a:lnSpc>
            </a:pPr>
            <a:r>
              <a:rPr lang="en-US" sz="1500" b="1" dirty="0">
                <a:solidFill>
                  <a:srgbClr val="004620"/>
                </a:solidFill>
                <a:latin typeface="Courier New" panose="02070309020205020404" pitchFamily="49" charset="0"/>
                <a:cs typeface="Courier New" panose="02070309020205020404" pitchFamily="49" charset="0"/>
              </a:rPr>
              <a:t>#include &lt;reg51.h&gt;</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T0M2Delay(void);</a:t>
            </a:r>
          </a:p>
          <a:p>
            <a:pPr>
              <a:lnSpc>
                <a:spcPts val="1700"/>
              </a:lnSpc>
            </a:pPr>
            <a:r>
              <a:rPr lang="en-US" sz="1500" b="1" dirty="0" err="1">
                <a:solidFill>
                  <a:srgbClr val="004620"/>
                </a:solidFill>
                <a:latin typeface="Courier New" panose="02070309020205020404" pitchFamily="49" charset="0"/>
                <a:cs typeface="Courier New" panose="02070309020205020404" pitchFamily="49" charset="0"/>
              </a:rPr>
              <a:t>sbit</a:t>
            </a: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=P1^5;</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main(void)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unsigned char x, y;</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while(1)</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	    //toggle P1.5</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for(x=0;x&lt;250;x++)  //due to for loop overhead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for(y=0;y&lt;36;y++) //we put 36 and not 40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T0M2Delay();</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void T0M2Delay(void)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TMOD=0x02;	     //Timer 0, mode 2(8-bit auto-reload)</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TH0=-23;	     //load TH0(auto-reload value)</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TR0=1;	    //turn on T0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while(TF0==0);  //wait for TF0 to roll over</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TR0=0;	    //turn off T0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TF0=0;	   //clear TF0</a:t>
            </a:r>
          </a:p>
          <a:p>
            <a:pPr>
              <a:lnSpc>
                <a:spcPts val="1700"/>
              </a:lnSpc>
            </a:pPr>
            <a:r>
              <a:rPr lang="en-US" sz="15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590528" y="280384"/>
            <a:ext cx="7652658" cy="646331"/>
          </a:xfrm>
          <a:prstGeom prst="rect">
            <a:avLst/>
          </a:prstGeom>
          <a:noFill/>
        </p:spPr>
        <p:txBody>
          <a:bodyPr wrap="square">
            <a:spAutoFit/>
          </a:bodyPr>
          <a:lstStyle/>
          <a:p>
            <a:pPr algn="ctr"/>
            <a:r>
              <a:rPr lang="en-US" b="1" dirty="0"/>
              <a:t>Write an 8051 C program to toggle only pin P1.5 continuously every 250 </a:t>
            </a:r>
            <a:r>
              <a:rPr lang="en-US" b="1" dirty="0" err="1"/>
              <a:t>ms.</a:t>
            </a:r>
            <a:r>
              <a:rPr lang="en-US" b="1" dirty="0"/>
              <a:t>  Use Timer 0, mode 2 (8-bit auto-reload) to create the delay. </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07601" y="3044674"/>
            <a:ext cx="4659700" cy="2169825"/>
          </a:xfrm>
          <a:prstGeom prst="rect">
            <a:avLst/>
          </a:prstGeom>
          <a:noFill/>
        </p:spPr>
        <p:txBody>
          <a:bodyPr wrap="square">
            <a:spAutoFit/>
          </a:bodyPr>
          <a:lstStyle/>
          <a:p>
            <a:pPr algn="ctr"/>
            <a:r>
              <a:rPr lang="en-US" sz="1500" b="1" dirty="0">
                <a:solidFill>
                  <a:srgbClr val="007A37"/>
                </a:solidFill>
              </a:rPr>
              <a:t>256 – 23 = 233</a:t>
            </a:r>
          </a:p>
          <a:p>
            <a:pPr algn="ctr"/>
            <a:endParaRPr lang="en-US" sz="1500" b="1" dirty="0">
              <a:solidFill>
                <a:srgbClr val="007A37"/>
              </a:solidFill>
            </a:endParaRPr>
          </a:p>
          <a:p>
            <a:pPr algn="ctr"/>
            <a:r>
              <a:rPr lang="en-US" sz="1500" b="1" dirty="0">
                <a:solidFill>
                  <a:srgbClr val="007A37"/>
                </a:solidFill>
              </a:rPr>
              <a:t>23 x 1.085 µs = 25 µs</a:t>
            </a:r>
          </a:p>
          <a:p>
            <a:pPr algn="ctr"/>
            <a:endParaRPr lang="en-US" sz="1500" b="1" dirty="0">
              <a:solidFill>
                <a:srgbClr val="007A37"/>
              </a:solidFill>
            </a:endParaRPr>
          </a:p>
          <a:p>
            <a:pPr algn="ctr"/>
            <a:r>
              <a:rPr lang="en-US" sz="1500" b="1" dirty="0">
                <a:solidFill>
                  <a:srgbClr val="007A37"/>
                </a:solidFill>
              </a:rPr>
              <a:t>25 µs x 250 x 40 = 250 </a:t>
            </a:r>
            <a:r>
              <a:rPr lang="en-US" sz="1500" b="1" dirty="0" err="1">
                <a:solidFill>
                  <a:srgbClr val="007A37"/>
                </a:solidFill>
              </a:rPr>
              <a:t>ms</a:t>
            </a:r>
            <a:r>
              <a:rPr lang="en-US" sz="1500" b="1" dirty="0">
                <a:solidFill>
                  <a:srgbClr val="007A37"/>
                </a:solidFill>
              </a:rPr>
              <a:t> by calculation.  </a:t>
            </a:r>
          </a:p>
          <a:p>
            <a:pPr algn="ctr"/>
            <a:endParaRPr lang="en-US" sz="1500" b="1" dirty="0">
              <a:solidFill>
                <a:srgbClr val="007A37"/>
              </a:solidFill>
            </a:endParaRPr>
          </a:p>
          <a:p>
            <a:pPr algn="ctr"/>
            <a:r>
              <a:rPr lang="en-US" sz="1500" b="1" dirty="0">
                <a:solidFill>
                  <a:srgbClr val="007A37"/>
                </a:solidFill>
              </a:rPr>
              <a:t>However, the scope output does not give us this result.  This is due to overhead of the for loop in C.  To correct this problem, we put 36 instead of 40.</a:t>
            </a:r>
          </a:p>
        </p:txBody>
      </p:sp>
      <p:sp>
        <p:nvSpPr>
          <p:cNvPr id="13" name="Rectangle 12">
            <a:extLst>
              <a:ext uri="{FF2B5EF4-FFF2-40B4-BE49-F238E27FC236}">
                <a16:creationId xmlns:a16="http://schemas.microsoft.com/office/drawing/2014/main" id="{056F3792-D1E5-48E3-9FBA-19F3D179146A}"/>
              </a:ext>
            </a:extLst>
          </p:cNvPr>
          <p:cNvSpPr/>
          <p:nvPr/>
        </p:nvSpPr>
        <p:spPr>
          <a:xfrm>
            <a:off x="7207601" y="1805856"/>
            <a:ext cx="4659700" cy="868721"/>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1FE48FB-ED0F-4CEE-8CC1-13F8A6D54486}"/>
              </a:ext>
            </a:extLst>
          </p:cNvPr>
          <p:cNvSpPr txBox="1"/>
          <p:nvPr/>
        </p:nvSpPr>
        <p:spPr>
          <a:xfrm>
            <a:off x="7207601" y="1944163"/>
            <a:ext cx="4659700" cy="646331"/>
          </a:xfrm>
          <a:prstGeom prst="rect">
            <a:avLst/>
          </a:prstGeom>
          <a:noFill/>
        </p:spPr>
        <p:txBody>
          <a:bodyPr wrap="square">
            <a:spAutoFit/>
          </a:bodyPr>
          <a:lstStyle/>
          <a:p>
            <a:pPr algn="ctr"/>
            <a:r>
              <a:rPr lang="en-US" b="1" dirty="0">
                <a:solidFill>
                  <a:srgbClr val="004620"/>
                </a:solidFill>
              </a:rPr>
              <a:t>//tested for DS89C4x0, XTAL = 11.0592 MHz, using the Proview32 compiler</a:t>
            </a:r>
          </a:p>
        </p:txBody>
      </p:sp>
    </p:spTree>
    <p:extLst>
      <p:ext uri="{BB962C8B-B14F-4D97-AF65-F5344CB8AC3E}">
        <p14:creationId xmlns:p14="http://schemas.microsoft.com/office/powerpoint/2010/main" val="153768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up)">
                                      <p:cBhvr>
                                        <p:cTn id="37" dur="500"/>
                                        <p:tgtEl>
                                          <p:spTgt spid="18"/>
                                        </p:tgtEl>
                                      </p:cBhvr>
                                    </p:animEffect>
                                  </p:childTnLst>
                                </p:cTn>
                              </p:par>
                              <p:par>
                                <p:cTn id="38" presetID="22" presetClass="entr" presetSubtype="1"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up)">
                                      <p:cBhvr>
                                        <p:cTn id="40" dur="500"/>
                                        <p:tgtEl>
                                          <p:spTgt spid="8"/>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down)">
                                      <p:cBhvr>
                                        <p:cTn id="4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P spid="13" grpId="0" animBg="1"/>
      <p:bldP spid="1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9-24</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670294"/>
            <a:ext cx="6729949" cy="4910960"/>
          </a:xfrm>
          <a:prstGeom prst="rect">
            <a:avLst/>
          </a:prstGeom>
          <a:noFill/>
        </p:spPr>
        <p:txBody>
          <a:bodyPr wrap="square">
            <a:spAutoFit/>
          </a:bodyPr>
          <a:lstStyle/>
          <a:p>
            <a:pPr>
              <a:lnSpc>
                <a:spcPts val="1500"/>
              </a:lnSpc>
            </a:pPr>
            <a:r>
              <a:rPr lang="en-US" sz="1500" b="1" dirty="0">
                <a:solidFill>
                  <a:srgbClr val="004620"/>
                </a:solidFill>
                <a:latin typeface="Courier New" panose="02070309020205020404" pitchFamily="49" charset="0"/>
                <a:cs typeface="Courier New" panose="02070309020205020404" pitchFamily="49" charset="0"/>
              </a:rPr>
              <a:t>#include &lt;reg51.h&gt;</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void T1M2Delay(void);</a:t>
            </a:r>
          </a:p>
          <a:p>
            <a:pPr>
              <a:lnSpc>
                <a:spcPts val="1500"/>
              </a:lnSpc>
            </a:pPr>
            <a:r>
              <a:rPr lang="en-US" sz="1500" b="1" dirty="0" err="1">
                <a:solidFill>
                  <a:srgbClr val="004620"/>
                </a:solidFill>
                <a:latin typeface="Courier New" panose="02070309020205020404" pitchFamily="49" charset="0"/>
                <a:cs typeface="Courier New" panose="02070309020205020404" pitchFamily="49" charset="0"/>
              </a:rPr>
              <a:t>sbit</a:t>
            </a: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=P2^7;</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void main(void)</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unsigned char x;</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while(1)</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a:t>
            </a:r>
            <a:r>
              <a:rPr lang="en-US" sz="1500" b="1" dirty="0" err="1">
                <a:solidFill>
                  <a:srgbClr val="004620"/>
                </a:solidFill>
                <a:latin typeface="Courier New" panose="02070309020205020404" pitchFamily="49" charset="0"/>
                <a:cs typeface="Courier New" panose="02070309020205020404" pitchFamily="49" charset="0"/>
              </a:rPr>
              <a:t>mybit</a:t>
            </a:r>
            <a:r>
              <a:rPr lang="en-US" sz="1500" b="1" dirty="0">
                <a:solidFill>
                  <a:srgbClr val="004620"/>
                </a:solidFill>
                <a:latin typeface="Courier New" panose="02070309020205020404" pitchFamily="49" charset="0"/>
                <a:cs typeface="Courier New" panose="02070309020205020404" pitchFamily="49" charset="0"/>
              </a:rPr>
              <a:t>;		//toggle P2.7</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T1M2Delay();</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500"/>
              </a:lnSpc>
            </a:pPr>
            <a:endParaRPr lang="en-US" sz="1500" b="1" dirty="0">
              <a:solidFill>
                <a:srgbClr val="004620"/>
              </a:solidFill>
              <a:latin typeface="Courier New" panose="02070309020205020404" pitchFamily="49" charset="0"/>
              <a:cs typeface="Courier New" panose="02070309020205020404" pitchFamily="49" charset="0"/>
            </a:endParaRP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void T1M2Delay(void)</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TMOD=0x20;			//Timer 1, mode 2(8-bit auto-reload)</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TH1=-184;			//load TH1(auto-reload value)</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TR1=1;				//turn on T1</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while(TF1==0);		//wait for TF1 to roll over</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TR1=0;				//turn off T1</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TF1=0;				//clear TF1</a:t>
            </a:r>
          </a:p>
          <a:p>
            <a:pPr>
              <a:lnSpc>
                <a:spcPts val="1500"/>
              </a:lnSpc>
            </a:pPr>
            <a:r>
              <a:rPr lang="en-US" sz="15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590528" y="280384"/>
            <a:ext cx="7652658" cy="646331"/>
          </a:xfrm>
          <a:prstGeom prst="rect">
            <a:avLst/>
          </a:prstGeom>
          <a:noFill/>
        </p:spPr>
        <p:txBody>
          <a:bodyPr wrap="square">
            <a:spAutoFit/>
          </a:bodyPr>
          <a:lstStyle/>
          <a:p>
            <a:pPr algn="ctr"/>
            <a:r>
              <a:rPr lang="en-US" b="1" dirty="0"/>
              <a:t>Write an 8051 C program to create a frequency of 2500 Hz on pin P2.7.  Use Timer 1, mode 2 to create the delay. </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33630" y="4804227"/>
            <a:ext cx="4659700" cy="1246495"/>
          </a:xfrm>
          <a:prstGeom prst="rect">
            <a:avLst/>
          </a:prstGeom>
          <a:noFill/>
        </p:spPr>
        <p:txBody>
          <a:bodyPr wrap="square">
            <a:spAutoFit/>
          </a:bodyPr>
          <a:lstStyle/>
          <a:p>
            <a:pPr algn="ctr"/>
            <a:r>
              <a:rPr lang="en-US" sz="1500" b="1" dirty="0">
                <a:solidFill>
                  <a:srgbClr val="007A37"/>
                </a:solidFill>
              </a:rPr>
              <a:t>1 / 2500 Hz = 400 µs</a:t>
            </a:r>
          </a:p>
          <a:p>
            <a:pPr algn="ctr"/>
            <a:endParaRPr lang="en-US" sz="1500" b="1" dirty="0">
              <a:solidFill>
                <a:srgbClr val="007A37"/>
              </a:solidFill>
            </a:endParaRPr>
          </a:p>
          <a:p>
            <a:pPr algn="ctr"/>
            <a:r>
              <a:rPr lang="en-US" sz="1500" b="1" dirty="0">
                <a:solidFill>
                  <a:srgbClr val="007A37"/>
                </a:solidFill>
              </a:rPr>
              <a:t>400 µs / 2 = 200 µs</a:t>
            </a:r>
          </a:p>
          <a:p>
            <a:pPr algn="ctr"/>
            <a:endParaRPr lang="en-US" sz="1500" b="1" dirty="0">
              <a:solidFill>
                <a:srgbClr val="007A37"/>
              </a:solidFill>
            </a:endParaRPr>
          </a:p>
          <a:p>
            <a:pPr algn="ctr"/>
            <a:r>
              <a:rPr lang="en-US" sz="1500" b="1" dirty="0">
                <a:solidFill>
                  <a:srgbClr val="007A37"/>
                </a:solidFill>
              </a:rPr>
              <a:t>200 µs / 1.085 µs = 184</a:t>
            </a:r>
          </a:p>
        </p:txBody>
      </p:sp>
      <p:sp>
        <p:nvSpPr>
          <p:cNvPr id="13" name="Rectangle 12">
            <a:extLst>
              <a:ext uri="{FF2B5EF4-FFF2-40B4-BE49-F238E27FC236}">
                <a16:creationId xmlns:a16="http://schemas.microsoft.com/office/drawing/2014/main" id="{E6CFF3E8-42D7-4293-8157-1FEA7D0067F3}"/>
              </a:ext>
            </a:extLst>
          </p:cNvPr>
          <p:cNvSpPr/>
          <p:nvPr/>
        </p:nvSpPr>
        <p:spPr>
          <a:xfrm>
            <a:off x="7207601" y="1805856"/>
            <a:ext cx="4659700" cy="868721"/>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8548F1D-0B49-4568-B250-28136AAAB538}"/>
              </a:ext>
            </a:extLst>
          </p:cNvPr>
          <p:cNvSpPr txBox="1"/>
          <p:nvPr/>
        </p:nvSpPr>
        <p:spPr>
          <a:xfrm>
            <a:off x="7207601" y="1944163"/>
            <a:ext cx="4659700" cy="646331"/>
          </a:xfrm>
          <a:prstGeom prst="rect">
            <a:avLst/>
          </a:prstGeom>
          <a:noFill/>
        </p:spPr>
        <p:txBody>
          <a:bodyPr wrap="square">
            <a:spAutoFit/>
          </a:bodyPr>
          <a:lstStyle/>
          <a:p>
            <a:pPr algn="ctr"/>
            <a:r>
              <a:rPr lang="en-US" b="1" dirty="0">
                <a:solidFill>
                  <a:srgbClr val="004620"/>
                </a:solidFill>
                <a:cs typeface="Courier New" panose="02070309020205020404" pitchFamily="49" charset="0"/>
              </a:rPr>
              <a:t>//tested for DS89C4x0, XTAL = 11.0592 MHz, using the Proview32 compiler</a:t>
            </a:r>
          </a:p>
        </p:txBody>
      </p:sp>
      <p:pic>
        <p:nvPicPr>
          <p:cNvPr id="3" name="Picture 2">
            <a:extLst>
              <a:ext uri="{FF2B5EF4-FFF2-40B4-BE49-F238E27FC236}">
                <a16:creationId xmlns:a16="http://schemas.microsoft.com/office/drawing/2014/main" id="{F34545E0-1AE8-40AE-93A4-31963649D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0444" y="2748671"/>
            <a:ext cx="3470148" cy="1897380"/>
          </a:xfrm>
          <a:prstGeom prst="rect">
            <a:avLst/>
          </a:prstGeom>
        </p:spPr>
      </p:pic>
    </p:spTree>
    <p:extLst>
      <p:ext uri="{BB962C8B-B14F-4D97-AF65-F5344CB8AC3E}">
        <p14:creationId xmlns:p14="http://schemas.microsoft.com/office/powerpoint/2010/main" val="1497041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1+#ppt_w/2"/>
                                          </p:val>
                                        </p:tav>
                                        <p:tav tm="100000">
                                          <p:val>
                                            <p:strVal val="#ppt_x"/>
                                          </p:val>
                                        </p:tav>
                                      </p:tavLst>
                                    </p:anim>
                                    <p:anim calcmode="lin" valueType="num">
                                      <p:cBhvr additive="base">
                                        <p:cTn id="1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barn(inVertical)">
                                      <p:cBhvr>
                                        <p:cTn id="29" dur="500"/>
                                        <p:tgtEl>
                                          <p:spTgt spid="16"/>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arn(inVertic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arn(outVertical)">
                                      <p:cBhvr>
                                        <p:cTn id="37" dur="500"/>
                                        <p:tgtEl>
                                          <p:spTgt spid="8"/>
                                        </p:tgtEl>
                                      </p:cBhvr>
                                    </p:animEffect>
                                  </p:childTnLst>
                                </p:cTn>
                              </p:par>
                              <p:par>
                                <p:cTn id="38" presetID="16" presetClass="entr" presetSubtype="37"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barn(outVertical)">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6"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barn(inHorizontal)">
                                      <p:cBhvr>
                                        <p:cTn id="45" dur="500"/>
                                        <p:tgtEl>
                                          <p:spTgt spid="3"/>
                                        </p:tgtEl>
                                      </p:cBhvr>
                                    </p:animEffect>
                                  </p:childTnLst>
                                </p:cTn>
                              </p:par>
                              <p:par>
                                <p:cTn id="46" presetID="16" presetClass="entr" presetSubtype="26"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barn(inHorizontal)">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P spid="13" grpId="0" animBg="1"/>
      <p:bldP spid="1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7E914C-4378-4015-91F0-FE4D487D805C}"/>
              </a:ext>
            </a:extLst>
          </p:cNvPr>
          <p:cNvSpPr/>
          <p:nvPr/>
        </p:nvSpPr>
        <p:spPr>
          <a:xfrm>
            <a:off x="178851" y="1431862"/>
            <a:ext cx="6729949" cy="5339923"/>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9-25</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223095" y="1473557"/>
            <a:ext cx="5872905" cy="5339923"/>
          </a:xfrm>
          <a:prstGeom prst="rect">
            <a:avLst/>
          </a:prstGeom>
          <a:noFill/>
        </p:spPr>
        <p:txBody>
          <a:bodyPr wrap="square">
            <a:spAutoFit/>
          </a:bodyPr>
          <a:lstStyle/>
          <a:p>
            <a:pPr>
              <a:lnSpc>
                <a:spcPts val="1200"/>
              </a:lnSpc>
            </a:pPr>
            <a:r>
              <a:rPr lang="en-US" sz="1300" b="1" dirty="0">
                <a:solidFill>
                  <a:srgbClr val="004620"/>
                </a:solidFill>
                <a:latin typeface="Courier New" panose="02070309020205020404" pitchFamily="49" charset="0"/>
                <a:cs typeface="Courier New" panose="02070309020205020404" pitchFamily="49" charset="0"/>
              </a:rPr>
              <a:t>#include &lt;reg51.h&gt;</a:t>
            </a:r>
          </a:p>
          <a:p>
            <a:pPr>
              <a:lnSpc>
                <a:spcPts val="1200"/>
              </a:lnSpc>
            </a:pPr>
            <a:r>
              <a:rPr lang="en-US" sz="1300" b="1" dirty="0" err="1">
                <a:solidFill>
                  <a:srgbClr val="004620"/>
                </a:solidFill>
                <a:latin typeface="Courier New" panose="02070309020205020404" pitchFamily="49" charset="0"/>
                <a:cs typeface="Courier New" panose="02070309020205020404" pitchFamily="49" charset="0"/>
              </a:rPr>
              <a:t>sbit</a:t>
            </a:r>
            <a:r>
              <a:rPr lang="en-US" sz="1300" b="1" dirty="0">
                <a:solidFill>
                  <a:srgbClr val="004620"/>
                </a:solidFill>
                <a:latin typeface="Courier New" panose="02070309020205020404" pitchFamily="49" charset="0"/>
                <a:cs typeface="Courier New" panose="02070309020205020404" pitchFamily="49" charset="0"/>
              </a:rPr>
              <a:t> </a:t>
            </a:r>
            <a:r>
              <a:rPr lang="en-US" sz="1300" b="1" dirty="0" err="1">
                <a:solidFill>
                  <a:srgbClr val="004620"/>
                </a:solidFill>
                <a:latin typeface="Courier New" panose="02070309020205020404" pitchFamily="49" charset="0"/>
                <a:cs typeface="Courier New" panose="02070309020205020404" pitchFamily="49" charset="0"/>
              </a:rPr>
              <a:t>mybit</a:t>
            </a:r>
            <a:r>
              <a:rPr lang="en-US" sz="1300" b="1" dirty="0">
                <a:solidFill>
                  <a:srgbClr val="004620"/>
                </a:solidFill>
                <a:latin typeface="Courier New" panose="02070309020205020404" pitchFamily="49" charset="0"/>
                <a:cs typeface="Courier New" panose="02070309020205020404" pitchFamily="49" charset="0"/>
              </a:rPr>
              <a:t>=P1^5;</a:t>
            </a:r>
          </a:p>
          <a:p>
            <a:pPr>
              <a:lnSpc>
                <a:spcPts val="1200"/>
              </a:lnSpc>
            </a:pPr>
            <a:r>
              <a:rPr lang="en-US" sz="1300" b="1" dirty="0" err="1">
                <a:solidFill>
                  <a:srgbClr val="004620"/>
                </a:solidFill>
                <a:latin typeface="Courier New" panose="02070309020205020404" pitchFamily="49" charset="0"/>
                <a:cs typeface="Courier New" panose="02070309020205020404" pitchFamily="49" charset="0"/>
              </a:rPr>
              <a:t>sbit</a:t>
            </a:r>
            <a:r>
              <a:rPr lang="en-US" sz="1300" b="1" dirty="0">
                <a:solidFill>
                  <a:srgbClr val="004620"/>
                </a:solidFill>
                <a:latin typeface="Courier New" panose="02070309020205020404" pitchFamily="49" charset="0"/>
                <a:cs typeface="Courier New" panose="02070309020205020404" pitchFamily="49" charset="0"/>
              </a:rPr>
              <a:t> SW=P1^7;</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void T0M1Delay(unsigned char);</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void main(void)</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SW=1;		//make P1.7 an input</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while(1)</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r>
              <a:rPr lang="en-US" sz="1300" b="1" dirty="0" err="1">
                <a:solidFill>
                  <a:srgbClr val="004620"/>
                </a:solidFill>
                <a:latin typeface="Courier New" panose="02070309020205020404" pitchFamily="49" charset="0"/>
                <a:cs typeface="Courier New" panose="02070309020205020404" pitchFamily="49" charset="0"/>
              </a:rPr>
              <a:t>mybit</a:t>
            </a:r>
            <a:r>
              <a:rPr lang="en-US" sz="1300" b="1" dirty="0">
                <a:solidFill>
                  <a:srgbClr val="004620"/>
                </a:solidFill>
                <a:latin typeface="Courier New" panose="02070309020205020404" pitchFamily="49" charset="0"/>
                <a:cs typeface="Courier New" panose="02070309020205020404" pitchFamily="49" charset="0"/>
              </a:rPr>
              <a:t>=~</a:t>
            </a:r>
            <a:r>
              <a:rPr lang="en-US" sz="1300" b="1" dirty="0" err="1">
                <a:solidFill>
                  <a:srgbClr val="004620"/>
                </a:solidFill>
                <a:latin typeface="Courier New" panose="02070309020205020404" pitchFamily="49" charset="0"/>
                <a:cs typeface="Courier New" panose="02070309020205020404" pitchFamily="49" charset="0"/>
              </a:rPr>
              <a:t>mybit</a:t>
            </a:r>
            <a:r>
              <a:rPr lang="en-US" sz="1300" b="1" dirty="0">
                <a:solidFill>
                  <a:srgbClr val="004620"/>
                </a:solidFill>
                <a:latin typeface="Courier New" panose="02070309020205020404" pitchFamily="49" charset="0"/>
                <a:cs typeface="Courier New" panose="02070309020205020404" pitchFamily="49" charset="0"/>
              </a:rPr>
              <a:t>;	//toggle P1.5</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if(SW==0)		//check switch</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T0M1Delay(0);</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else</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T0M1Delay(1);</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void T0M1Delay(unsigned char c)</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TMOD=0x01;</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if(c==0)</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TL0=0x67;		//FC67</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TH0=0xFC;</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else</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TL0=0x9A;		//FD9A</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TH0=0xFD;</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TR0=1;</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while(TF0==0);</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TR0=0;</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TF0=0;</a:t>
            </a:r>
          </a:p>
          <a:p>
            <a:pPr>
              <a:lnSpc>
                <a:spcPts val="1200"/>
              </a:lnSpc>
            </a:pPr>
            <a:r>
              <a:rPr lang="en-US" sz="1300" b="1" dirty="0">
                <a:solidFill>
                  <a:srgbClr val="004620"/>
                </a:solidFill>
                <a:latin typeface="Courier New" panose="02070309020205020404" pitchFamily="49" charset="0"/>
                <a:cs typeface="Courier New" panose="02070309020205020404" pitchFamily="49" charset="0"/>
              </a:rPr>
              <a:t>  }</a:t>
            </a:r>
          </a:p>
        </p:txBody>
      </p:sp>
      <p:sp>
        <p:nvSpPr>
          <p:cNvPr id="15" name="Rectangle 14">
            <a:extLst>
              <a:ext uri="{FF2B5EF4-FFF2-40B4-BE49-F238E27FC236}">
                <a16:creationId xmlns:a16="http://schemas.microsoft.com/office/drawing/2014/main" id="{F4B698F4-26AD-4AA0-8A4F-FB6CD149A455}"/>
              </a:ext>
            </a:extLst>
          </p:cNvPr>
          <p:cNvSpPr/>
          <p:nvPr/>
        </p:nvSpPr>
        <p:spPr>
          <a:xfrm>
            <a:off x="7148608" y="2616553"/>
            <a:ext cx="4659700" cy="868721"/>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1AAFC43-BA1C-4898-BBDA-8E67B49F00FE}"/>
              </a:ext>
            </a:extLst>
          </p:cNvPr>
          <p:cNvSpPr txBox="1"/>
          <p:nvPr/>
        </p:nvSpPr>
        <p:spPr>
          <a:xfrm>
            <a:off x="7148608" y="2694055"/>
            <a:ext cx="4659700" cy="646331"/>
          </a:xfrm>
          <a:prstGeom prst="rect">
            <a:avLst/>
          </a:prstGeom>
          <a:noFill/>
        </p:spPr>
        <p:txBody>
          <a:bodyPr wrap="square">
            <a:spAutoFit/>
          </a:bodyPr>
          <a:lstStyle/>
          <a:p>
            <a:pPr algn="ctr"/>
            <a:r>
              <a:rPr lang="en-US" b="1" dirty="0">
                <a:solidFill>
                  <a:srgbClr val="004620"/>
                </a:solidFill>
                <a:cs typeface="Courier New" panose="02070309020205020404" pitchFamily="49" charset="0"/>
              </a:rPr>
              <a:t>//tested for AT89C51/52, XTAL = 11.0592 MHz, using the Proview32 compiler </a:t>
            </a:r>
          </a:p>
        </p:txBody>
      </p:sp>
      <p:sp>
        <p:nvSpPr>
          <p:cNvPr id="17" name="Rectangle 16">
            <a:extLst>
              <a:ext uri="{FF2B5EF4-FFF2-40B4-BE49-F238E27FC236}">
                <a16:creationId xmlns:a16="http://schemas.microsoft.com/office/drawing/2014/main" id="{921E2F73-A475-45C5-AC6C-879D45E6DA6C}"/>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B4F245B-F0F2-440D-B5BD-F9C8604399C0}"/>
              </a:ext>
            </a:extLst>
          </p:cNvPr>
          <p:cNvSpPr txBox="1"/>
          <p:nvPr/>
        </p:nvSpPr>
        <p:spPr>
          <a:xfrm>
            <a:off x="3280230" y="257646"/>
            <a:ext cx="8194016" cy="788036"/>
          </a:xfrm>
          <a:prstGeom prst="rect">
            <a:avLst/>
          </a:prstGeom>
          <a:noFill/>
        </p:spPr>
        <p:txBody>
          <a:bodyPr wrap="square">
            <a:spAutoFit/>
          </a:bodyPr>
          <a:lstStyle/>
          <a:p>
            <a:pPr algn="ctr">
              <a:lnSpc>
                <a:spcPts val="1800"/>
              </a:lnSpc>
            </a:pPr>
            <a:r>
              <a:rPr lang="en-US" sz="1700" b="1" dirty="0"/>
              <a:t>A switch is connected to pin P1.2.  Write an 8051 C program to monitor SW and create the following frequencies on pin P1.7: </a:t>
            </a:r>
          </a:p>
          <a:p>
            <a:pPr algn="ctr">
              <a:lnSpc>
                <a:spcPts val="1800"/>
              </a:lnSpc>
            </a:pPr>
            <a:r>
              <a:rPr lang="en-US" sz="1700" b="1" dirty="0"/>
              <a:t>SW=0: 500 Hz	SW=1: 	750 Hz 		Use Timer 0, mode 1 for both of them.</a:t>
            </a:r>
          </a:p>
        </p:txBody>
      </p:sp>
      <p:sp>
        <p:nvSpPr>
          <p:cNvPr id="20" name="TextBox 19">
            <a:extLst>
              <a:ext uri="{FF2B5EF4-FFF2-40B4-BE49-F238E27FC236}">
                <a16:creationId xmlns:a16="http://schemas.microsoft.com/office/drawing/2014/main" id="{7F987D22-7643-4293-80F4-78462D91040C}"/>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22" name="TextBox 21">
            <a:extLst>
              <a:ext uri="{FF2B5EF4-FFF2-40B4-BE49-F238E27FC236}">
                <a16:creationId xmlns:a16="http://schemas.microsoft.com/office/drawing/2014/main" id="{C9B425C0-074F-4951-AB97-F1642E386BFB}"/>
              </a:ext>
            </a:extLst>
          </p:cNvPr>
          <p:cNvSpPr txBox="1"/>
          <p:nvPr/>
        </p:nvSpPr>
        <p:spPr>
          <a:xfrm>
            <a:off x="7309205" y="4317530"/>
            <a:ext cx="4659700" cy="1323439"/>
          </a:xfrm>
          <a:prstGeom prst="rect">
            <a:avLst/>
          </a:prstGeom>
          <a:noFill/>
        </p:spPr>
        <p:txBody>
          <a:bodyPr wrap="square">
            <a:spAutoFit/>
          </a:bodyPr>
          <a:lstStyle/>
          <a:p>
            <a:pPr algn="ctr"/>
            <a:r>
              <a:rPr lang="pt-BR" sz="2000" b="1" dirty="0">
                <a:solidFill>
                  <a:srgbClr val="007A37"/>
                </a:solidFill>
              </a:rPr>
              <a:t>FC67H = 64615</a:t>
            </a:r>
          </a:p>
          <a:p>
            <a:pPr algn="ctr"/>
            <a:r>
              <a:rPr lang="pt-BR" sz="2000" b="1" dirty="0">
                <a:solidFill>
                  <a:srgbClr val="007A37"/>
                </a:solidFill>
              </a:rPr>
              <a:t>65536 – 64615 = 921</a:t>
            </a:r>
          </a:p>
          <a:p>
            <a:pPr algn="ctr"/>
            <a:r>
              <a:rPr lang="pt-BR" sz="2000" b="1" dirty="0">
                <a:solidFill>
                  <a:srgbClr val="007A37"/>
                </a:solidFill>
              </a:rPr>
              <a:t>921 x 1.085 µs = 999.285 µs</a:t>
            </a:r>
          </a:p>
          <a:p>
            <a:pPr algn="ctr"/>
            <a:r>
              <a:rPr lang="pt-BR" sz="2000" b="1" dirty="0">
                <a:solidFill>
                  <a:srgbClr val="007A37"/>
                </a:solidFill>
              </a:rPr>
              <a:t>1 / (999.285 µs x 2) = 500 Hz</a:t>
            </a:r>
            <a:endParaRPr lang="en-US" sz="2000" b="1" dirty="0">
              <a:solidFill>
                <a:srgbClr val="007A37"/>
              </a:solidFill>
            </a:endParaRPr>
          </a:p>
        </p:txBody>
      </p:sp>
    </p:spTree>
    <p:extLst>
      <p:ext uri="{BB962C8B-B14F-4D97-AF65-F5344CB8AC3E}">
        <p14:creationId xmlns:p14="http://schemas.microsoft.com/office/powerpoint/2010/main" val="536137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ppt_x"/>
                                          </p:val>
                                        </p:tav>
                                        <p:tav tm="100000">
                                          <p:val>
                                            <p:strVal val="#ppt_x"/>
                                          </p:val>
                                        </p:tav>
                                      </p:tavLst>
                                    </p:anim>
                                    <p:anim calcmode="lin" valueType="num">
                                      <p:cBhvr additive="base">
                                        <p:cTn id="15" dur="500" fill="hold"/>
                                        <p:tgtEl>
                                          <p:spTgt spid="18"/>
                                        </p:tgtEl>
                                        <p:attrNameLst>
                                          <p:attrName>ppt_y</p:attrName>
                                        </p:attrNameLst>
                                      </p:cBhvr>
                                      <p:tavLst>
                                        <p:tav tm="0">
                                          <p:val>
                                            <p:strVal val="0-#ppt_h/2"/>
                                          </p:val>
                                        </p:tav>
                                        <p:tav tm="100000">
                                          <p:val>
                                            <p:strVal val="#ppt_y"/>
                                          </p:val>
                                        </p:tav>
                                      </p:tavLst>
                                    </p:anim>
                                  </p:childTnLst>
                                </p:cTn>
                              </p:par>
                              <p:par>
                                <p:cTn id="16" presetID="2" presetClass="entr" presetSubtype="1"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500" fill="hold"/>
                                        <p:tgtEl>
                                          <p:spTgt spid="17"/>
                                        </p:tgtEl>
                                        <p:attrNameLst>
                                          <p:attrName>ppt_x</p:attrName>
                                        </p:attrNameLst>
                                      </p:cBhvr>
                                      <p:tavLst>
                                        <p:tav tm="0">
                                          <p:val>
                                            <p:strVal val="#ppt_x"/>
                                          </p:val>
                                        </p:tav>
                                        <p:tav tm="100000">
                                          <p:val>
                                            <p:strVal val="#ppt_x"/>
                                          </p:val>
                                        </p:tav>
                                      </p:tavLst>
                                    </p:anim>
                                    <p:anim calcmode="lin" valueType="num">
                                      <p:cBhvr additive="base">
                                        <p:cTn id="19"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ppt_x"/>
                                          </p:val>
                                        </p:tav>
                                        <p:tav tm="100000">
                                          <p:val>
                                            <p:strVal val="#ppt_x"/>
                                          </p:val>
                                        </p:tav>
                                      </p:tavLst>
                                    </p:anim>
                                    <p:anim calcmode="lin" valueType="num">
                                      <p:cBhvr additive="base">
                                        <p:cTn id="29" dur="500" fill="hold"/>
                                        <p:tgtEl>
                                          <p:spTgt spid="1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ppt_x"/>
                                          </p:val>
                                        </p:tav>
                                        <p:tav tm="100000">
                                          <p:val>
                                            <p:strVal val="#ppt_x"/>
                                          </p:val>
                                        </p:tav>
                                      </p:tavLst>
                                    </p:anim>
                                    <p:anim calcmode="lin" valueType="num">
                                      <p:cBhvr additive="base">
                                        <p:cTn id="3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ppt_x"/>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2" fill="hold" grpId="0" nodeType="clickEffect">
                                  <p:stCondLst>
                                    <p:cond delay="0"/>
                                  </p:stCondLst>
                                  <p:childTnLst>
                                    <p:set>
                                      <p:cBhvr>
                                        <p:cTn id="47" dur="1" fill="hold">
                                          <p:stCondLst>
                                            <p:cond delay="0"/>
                                          </p:stCondLst>
                                        </p:cTn>
                                        <p:tgtEl>
                                          <p:spTgt spid="22"/>
                                        </p:tgtEl>
                                        <p:attrNameLst>
                                          <p:attrName>style.visibility</p:attrName>
                                        </p:attrNameLst>
                                      </p:cBhvr>
                                      <p:to>
                                        <p:strVal val="visible"/>
                                      </p:to>
                                    </p:set>
                                    <p:anim calcmode="lin" valueType="num">
                                      <p:cBhvr additive="base">
                                        <p:cTn id="48" dur="500" fill="hold"/>
                                        <p:tgtEl>
                                          <p:spTgt spid="22"/>
                                        </p:tgtEl>
                                        <p:attrNameLst>
                                          <p:attrName>ppt_x</p:attrName>
                                        </p:attrNameLst>
                                      </p:cBhvr>
                                      <p:tavLst>
                                        <p:tav tm="0">
                                          <p:val>
                                            <p:strVal val="1+#ppt_w/2"/>
                                          </p:val>
                                        </p:tav>
                                        <p:tav tm="100000">
                                          <p:val>
                                            <p:strVal val="#ppt_x"/>
                                          </p:val>
                                        </p:tav>
                                      </p:tavLst>
                                    </p:anim>
                                    <p:anim calcmode="lin" valueType="num">
                                      <p:cBhvr additive="base">
                                        <p:cTn id="49"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0" grpId="0"/>
      <p:bldP spid="8" grpId="0"/>
      <p:bldP spid="15" grpId="0" animBg="1"/>
      <p:bldP spid="16" grpId="0"/>
      <p:bldP spid="17" grpId="0" animBg="1"/>
      <p:bldP spid="18" grpId="0"/>
      <p:bldP spid="20" grpId="0"/>
      <p:bldP spid="2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541893"/>
            <a:ext cx="6729949" cy="5175389"/>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9-26</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773172"/>
            <a:ext cx="6729949" cy="4712829"/>
          </a:xfrm>
          <a:prstGeom prst="rect">
            <a:avLst/>
          </a:prstGeom>
          <a:noFill/>
        </p:spPr>
        <p:txBody>
          <a:bodyPr wrap="square">
            <a:spAutoFit/>
          </a:bodyPr>
          <a:lstStyle/>
          <a:p>
            <a:pPr>
              <a:lnSpc>
                <a:spcPts val="1800"/>
              </a:lnSpc>
            </a:pPr>
            <a:r>
              <a:rPr lang="en-US" sz="1700" b="1" dirty="0">
                <a:solidFill>
                  <a:srgbClr val="004620"/>
                </a:solidFill>
                <a:latin typeface="Courier New" panose="02070309020205020404" pitchFamily="49" charset="0"/>
                <a:cs typeface="Courier New" panose="02070309020205020404" pitchFamily="49" charset="0"/>
              </a:rPr>
              <a:t>#include &lt;reg51.h&gt;</a:t>
            </a:r>
          </a:p>
          <a:p>
            <a:pPr>
              <a:lnSpc>
                <a:spcPts val="1800"/>
              </a:lnSpc>
            </a:pPr>
            <a:r>
              <a:rPr lang="en-US" sz="1700" b="1" dirty="0" err="1">
                <a:solidFill>
                  <a:srgbClr val="004620"/>
                </a:solidFill>
                <a:latin typeface="Courier New" panose="02070309020205020404" pitchFamily="49" charset="0"/>
                <a:cs typeface="Courier New" panose="02070309020205020404" pitchFamily="49" charset="0"/>
              </a:rPr>
              <a:t>sbit</a:t>
            </a:r>
            <a:r>
              <a:rPr lang="en-US" sz="1700" b="1" dirty="0">
                <a:solidFill>
                  <a:srgbClr val="004620"/>
                </a:solidFill>
                <a:latin typeface="Courier New" panose="02070309020205020404" pitchFamily="49" charset="0"/>
                <a:cs typeface="Courier New" panose="02070309020205020404" pitchFamily="49" charset="0"/>
              </a:rPr>
              <a:t> T1 = P3^5;</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void main(void)</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T1=1;			//make T1 an input</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TMOD=0x60;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TH1=0;			//set count to 0</a:t>
            </a:r>
          </a:p>
          <a:p>
            <a:pPr>
              <a:lnSpc>
                <a:spcPts val="1800"/>
              </a:lnSpc>
            </a:pPr>
            <a:endParaRPr lang="en-US" sz="1700" b="1" dirty="0">
              <a:solidFill>
                <a:srgbClr val="004620"/>
              </a:solidFill>
              <a:latin typeface="Courier New" panose="02070309020205020404" pitchFamily="49" charset="0"/>
              <a:cs typeface="Courier New" panose="02070309020205020404" pitchFamily="49" charset="0"/>
            </a:endParaRP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while(1)			//repeat forever</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do</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TR1=1;		//start timer</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P1=TL1;		//place value on pins</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while(TF1==0);		//wait here</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TR1=0;			//stop timer</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TF1=0;			//clear flag</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800"/>
              </a:lnSpc>
            </a:pPr>
            <a:r>
              <a:rPr lang="en-US" sz="17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421627" y="265636"/>
            <a:ext cx="8146258" cy="746358"/>
          </a:xfrm>
          <a:prstGeom prst="rect">
            <a:avLst/>
          </a:prstGeom>
          <a:noFill/>
        </p:spPr>
        <p:txBody>
          <a:bodyPr wrap="square">
            <a:spAutoFit/>
          </a:bodyPr>
          <a:lstStyle/>
          <a:p>
            <a:pPr algn="ctr">
              <a:lnSpc>
                <a:spcPts val="1700"/>
              </a:lnSpc>
            </a:pPr>
            <a:r>
              <a:rPr lang="en-US" sz="1600" b="1" dirty="0"/>
              <a:t>Assume that a 1-Hz external clock is being fed into pin T1 (P3.5).  Write a C program for counter 1 in mode 2 (8-bit auto reload) to count up and display the state of the TL1 count on P1.  Start the count at 0H.</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79841" y="4631391"/>
            <a:ext cx="4659700" cy="1015663"/>
          </a:xfrm>
          <a:prstGeom prst="rect">
            <a:avLst/>
          </a:prstGeom>
          <a:noFill/>
        </p:spPr>
        <p:txBody>
          <a:bodyPr wrap="square">
            <a:spAutoFit/>
          </a:bodyPr>
          <a:lstStyle/>
          <a:p>
            <a:pPr algn="ctr"/>
            <a:r>
              <a:rPr lang="en-US" sz="2000" b="1" dirty="0">
                <a:solidFill>
                  <a:srgbClr val="007A37"/>
                </a:solidFill>
              </a:rPr>
              <a:t>P1 is connected to 8 LEDs. </a:t>
            </a:r>
          </a:p>
          <a:p>
            <a:pPr algn="ctr"/>
            <a:r>
              <a:rPr lang="en-US" sz="2000" b="1" dirty="0">
                <a:solidFill>
                  <a:srgbClr val="007A37"/>
                </a:solidFill>
              </a:rPr>
              <a:t>T1 (P3.5) is connected to a </a:t>
            </a:r>
          </a:p>
          <a:p>
            <a:pPr algn="ctr"/>
            <a:r>
              <a:rPr lang="en-US" sz="2000" b="1" dirty="0">
                <a:solidFill>
                  <a:srgbClr val="007A37"/>
                </a:solidFill>
              </a:rPr>
              <a:t>1-Hz external clock.</a:t>
            </a:r>
          </a:p>
        </p:txBody>
      </p:sp>
      <p:pic>
        <p:nvPicPr>
          <p:cNvPr id="4" name="Picture 3">
            <a:extLst>
              <a:ext uri="{FF2B5EF4-FFF2-40B4-BE49-F238E27FC236}">
                <a16:creationId xmlns:a16="http://schemas.microsoft.com/office/drawing/2014/main" id="{4618AE64-1F5F-4836-AEB9-2819751C7C71}"/>
              </a:ext>
            </a:extLst>
          </p:cNvPr>
          <p:cNvPicPr>
            <a:picLocks noChangeAspect="1"/>
          </p:cNvPicPr>
          <p:nvPr/>
        </p:nvPicPr>
        <p:blipFill rotWithShape="1">
          <a:blip r:embed="rId2">
            <a:extLst>
              <a:ext uri="{28A0092B-C50C-407E-A947-70E740481C1C}">
                <a14:useLocalDpi xmlns:a14="http://schemas.microsoft.com/office/drawing/2010/main" val="0"/>
              </a:ext>
            </a:extLst>
          </a:blip>
          <a:srcRect l="40682"/>
          <a:stretch/>
        </p:blipFill>
        <p:spPr>
          <a:xfrm>
            <a:off x="7244442" y="2396762"/>
            <a:ext cx="4695099" cy="1836175"/>
          </a:xfrm>
          <a:prstGeom prst="rect">
            <a:avLst/>
          </a:prstGeom>
        </p:spPr>
      </p:pic>
    </p:spTree>
    <p:extLst>
      <p:ext uri="{BB962C8B-B14F-4D97-AF65-F5344CB8AC3E}">
        <p14:creationId xmlns:p14="http://schemas.microsoft.com/office/powerpoint/2010/main" val="118101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right)">
                                      <p:cBhvr>
                                        <p:cTn id="35" dur="500"/>
                                        <p:tgtEl>
                                          <p:spTgt spid="4"/>
                                        </p:tgtEl>
                                      </p:cBhvr>
                                    </p:animEffect>
                                  </p:childTnLst>
                                </p:cTn>
                              </p:par>
                              <p:par>
                                <p:cTn id="36" presetID="22" presetClass="entr" presetSubtype="2"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right)">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9-27</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50578413-DFD9-4811-A4DE-225A586CAB43}"/>
              </a:ext>
            </a:extLst>
          </p:cNvPr>
          <p:cNvSpPr txBox="1"/>
          <p:nvPr/>
        </p:nvSpPr>
        <p:spPr>
          <a:xfrm>
            <a:off x="948811" y="1489584"/>
            <a:ext cx="10584427" cy="557204"/>
          </a:xfrm>
          <a:prstGeom prst="rect">
            <a:avLst/>
          </a:prstGeom>
          <a:noFill/>
        </p:spPr>
        <p:txBody>
          <a:bodyPr wrap="square">
            <a:spAutoFit/>
          </a:bodyPr>
          <a:lstStyle/>
          <a:p>
            <a:pPr>
              <a:lnSpc>
                <a:spcPts val="1800"/>
              </a:lnSpc>
            </a:pPr>
            <a:r>
              <a:rPr lang="en-US" sz="1900" b="1" dirty="0"/>
              <a:t>Assume that a 1-Hz external clock is being fed into pin T0 (P3.4).  Write a C program for counter 0 in mode 1 (16-bit) to count the pulses and display the TH0 and TL0 registers on P2 and P1, respectively.</a:t>
            </a:r>
          </a:p>
        </p:txBody>
      </p:sp>
      <p:sp>
        <p:nvSpPr>
          <p:cNvPr id="8" name="TextBox 7">
            <a:extLst>
              <a:ext uri="{FF2B5EF4-FFF2-40B4-BE49-F238E27FC236}">
                <a16:creationId xmlns:a16="http://schemas.microsoft.com/office/drawing/2014/main" id="{7FB0E6BF-D319-404B-8308-B7EC6638C5E4}"/>
              </a:ext>
            </a:extLst>
          </p:cNvPr>
          <p:cNvSpPr txBox="1"/>
          <p:nvPr/>
        </p:nvSpPr>
        <p:spPr>
          <a:xfrm>
            <a:off x="1347018" y="2229755"/>
            <a:ext cx="6838338" cy="4459554"/>
          </a:xfrm>
          <a:prstGeom prst="rect">
            <a:avLst/>
          </a:prstGeom>
          <a:noFill/>
        </p:spPr>
        <p:txBody>
          <a:bodyPr wrap="square">
            <a:spAutoFit/>
          </a:bodyPr>
          <a:lstStyle/>
          <a:p>
            <a:pPr>
              <a:lnSpc>
                <a:spcPts val="1700"/>
              </a:lnSpc>
            </a:pPr>
            <a:r>
              <a:rPr lang="en-US" sz="1600" b="1" dirty="0">
                <a:solidFill>
                  <a:srgbClr val="004620"/>
                </a:solidFill>
                <a:latin typeface="Courier New" panose="02070309020205020404" pitchFamily="49" charset="0"/>
                <a:cs typeface="Courier New" panose="02070309020205020404" pitchFamily="49" charset="0"/>
              </a:rPr>
              <a:t>#include &lt;reg51.h&gt;</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void main(void)</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T0=1;			//make T0 an input</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TMOD=0x05;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TL0=0;			//set count to 0</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TH0=0;			//set count to 0</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while(1)			//repeat forever</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do</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TR0=1;		//start timer</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P1=TL0;		//place value on pins</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P2=TH0;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while(TF0==0);		//wait here</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TR0=0;			//stop timer</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TF0=0;</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a:t>
            </a:r>
          </a:p>
          <a:p>
            <a:pPr>
              <a:lnSpc>
                <a:spcPts val="1700"/>
              </a:lnSpc>
            </a:pPr>
            <a:r>
              <a:rPr lang="en-US" sz="16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0" y="2046788"/>
            <a:ext cx="12192000" cy="365934"/>
          </a:xfrm>
          <a:prstGeom prst="rect">
            <a:avLst/>
          </a:prstGeom>
          <a:noFill/>
        </p:spPr>
        <p:txBody>
          <a:bodyPr wrap="square">
            <a:spAutoFit/>
          </a:bodyPr>
          <a:lstStyle/>
          <a:p>
            <a:pPr algn="ctr">
              <a:lnSpc>
                <a:spcPts val="2000"/>
              </a:lnSpc>
            </a:pPr>
            <a:r>
              <a:rPr lang="en-US" sz="2400" b="1" dirty="0">
                <a:solidFill>
                  <a:srgbClr val="004620"/>
                </a:solidFill>
              </a:rPr>
              <a:t>Solution:</a:t>
            </a:r>
          </a:p>
        </p:txBody>
      </p:sp>
      <p:pic>
        <p:nvPicPr>
          <p:cNvPr id="3" name="Picture 2">
            <a:extLst>
              <a:ext uri="{FF2B5EF4-FFF2-40B4-BE49-F238E27FC236}">
                <a16:creationId xmlns:a16="http://schemas.microsoft.com/office/drawing/2014/main" id="{226D641F-0CC1-4026-B5E2-23239AAE67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1576" y="3485332"/>
            <a:ext cx="3921662" cy="1762317"/>
          </a:xfrm>
          <a:prstGeom prst="rect">
            <a:avLst/>
          </a:prstGeom>
        </p:spPr>
      </p:pic>
    </p:spTree>
    <p:extLst>
      <p:ext uri="{BB962C8B-B14F-4D97-AF65-F5344CB8AC3E}">
        <p14:creationId xmlns:p14="http://schemas.microsoft.com/office/powerpoint/2010/main" val="620437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barn(inVertical)">
                                      <p:cBhvr>
                                        <p:cTn id="24" dur="500"/>
                                        <p:tgtEl>
                                          <p:spTgt spid="8"/>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arn(inVertic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8" grpId="0"/>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9-28</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509525" y="2084554"/>
            <a:ext cx="5361857" cy="4624343"/>
          </a:xfrm>
          <a:prstGeom prst="rect">
            <a:avLst/>
          </a:prstGeom>
          <a:noFill/>
        </p:spPr>
        <p:txBody>
          <a:bodyPr wrap="square">
            <a:spAutoFit/>
          </a:bodyPr>
          <a:lstStyle/>
          <a:p>
            <a:pPr>
              <a:lnSpc>
                <a:spcPts val="1600"/>
              </a:lnSpc>
            </a:pPr>
            <a:r>
              <a:rPr lang="en-US" sz="1700" b="1" dirty="0">
                <a:solidFill>
                  <a:srgbClr val="004620"/>
                </a:solidFill>
                <a:latin typeface="Courier New" panose="02070309020205020404" pitchFamily="49" charset="0"/>
                <a:cs typeface="Courier New" panose="02070309020205020404" pitchFamily="49" charset="0"/>
              </a:rPr>
              <a:t>#include &lt;reg51.h&gt;</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void </a:t>
            </a:r>
            <a:r>
              <a:rPr lang="en-US" sz="1700" b="1" dirty="0" err="1">
                <a:solidFill>
                  <a:srgbClr val="004620"/>
                </a:solidFill>
                <a:latin typeface="Courier New" panose="02070309020205020404" pitchFamily="49" charset="0"/>
                <a:cs typeface="Courier New" panose="02070309020205020404" pitchFamily="49" charset="0"/>
              </a:rPr>
              <a:t>BinToASCII</a:t>
            </a:r>
            <a:r>
              <a:rPr lang="en-US" sz="1700" b="1" dirty="0">
                <a:solidFill>
                  <a:srgbClr val="004620"/>
                </a:solidFill>
                <a:latin typeface="Courier New" panose="02070309020205020404" pitchFamily="49" charset="0"/>
                <a:cs typeface="Courier New" panose="02070309020205020404" pitchFamily="49" charset="0"/>
              </a:rPr>
              <a:t>(unsigned char);</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void main()</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unsigned char value;</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T1=1;</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TMOD=0x06;</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TH0=0;</a:t>
            </a:r>
          </a:p>
          <a:p>
            <a:pPr>
              <a:lnSpc>
                <a:spcPts val="1600"/>
              </a:lnSpc>
            </a:pPr>
            <a:endParaRPr lang="en-US" sz="1700" b="1" dirty="0">
              <a:solidFill>
                <a:srgbClr val="004620"/>
              </a:solidFill>
              <a:latin typeface="Courier New" panose="02070309020205020404" pitchFamily="49" charset="0"/>
              <a:cs typeface="Courier New" panose="02070309020205020404" pitchFamily="49" charset="0"/>
            </a:endParaRP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while(1)</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do</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TR0=1;</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value=TL0;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r>
              <a:rPr lang="en-US" sz="1700" b="1" dirty="0" err="1">
                <a:solidFill>
                  <a:srgbClr val="004620"/>
                </a:solidFill>
                <a:latin typeface="Courier New" panose="02070309020205020404" pitchFamily="49" charset="0"/>
                <a:cs typeface="Courier New" panose="02070309020205020404" pitchFamily="49" charset="0"/>
              </a:rPr>
              <a:t>BinToASCII</a:t>
            </a:r>
            <a:r>
              <a:rPr lang="en-US" sz="1700" b="1" dirty="0">
                <a:solidFill>
                  <a:srgbClr val="004620"/>
                </a:solidFill>
                <a:latin typeface="Courier New" panose="02070309020205020404" pitchFamily="49" charset="0"/>
                <a:cs typeface="Courier New" panose="02070309020205020404" pitchFamily="49" charset="0"/>
              </a:rPr>
              <a:t>(value);</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while(TF0==0);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TR0=0;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TF0=0;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p:txBody>
      </p:sp>
      <p:sp>
        <p:nvSpPr>
          <p:cNvPr id="14" name="TextBox 13">
            <a:extLst>
              <a:ext uri="{FF2B5EF4-FFF2-40B4-BE49-F238E27FC236}">
                <a16:creationId xmlns:a16="http://schemas.microsoft.com/office/drawing/2014/main" id="{EBEEB0A0-4125-4468-9484-52AF99A193A0}"/>
              </a:ext>
            </a:extLst>
          </p:cNvPr>
          <p:cNvSpPr txBox="1"/>
          <p:nvPr/>
        </p:nvSpPr>
        <p:spPr>
          <a:xfrm>
            <a:off x="509525" y="1460667"/>
            <a:ext cx="11172948" cy="531428"/>
          </a:xfrm>
          <a:prstGeom prst="rect">
            <a:avLst/>
          </a:prstGeom>
          <a:noFill/>
        </p:spPr>
        <p:txBody>
          <a:bodyPr wrap="square">
            <a:spAutoFit/>
          </a:bodyPr>
          <a:lstStyle/>
          <a:p>
            <a:pPr>
              <a:lnSpc>
                <a:spcPts val="1700"/>
              </a:lnSpc>
            </a:pPr>
            <a:r>
              <a:rPr lang="en-US" b="1" dirty="0">
                <a:solidFill>
                  <a:srgbClr val="004620"/>
                </a:solidFill>
                <a:cs typeface="Courier New" panose="02070309020205020404" pitchFamily="49" charset="0"/>
              </a:rPr>
              <a:t>To display the TL1 count we must convert 8-bit binary data to ASCII.  See Chapter 7 for data conversion.  The ASCII values will  be shown in binary.  For example, ‘9’ will show as 00111001 on ports.</a:t>
            </a:r>
          </a:p>
        </p:txBody>
      </p:sp>
      <p:sp>
        <p:nvSpPr>
          <p:cNvPr id="15" name="TextBox 14">
            <a:extLst>
              <a:ext uri="{FF2B5EF4-FFF2-40B4-BE49-F238E27FC236}">
                <a16:creationId xmlns:a16="http://schemas.microsoft.com/office/drawing/2014/main" id="{E055FD86-3012-485E-9D4C-C47DA27B810B}"/>
              </a:ext>
            </a:extLst>
          </p:cNvPr>
          <p:cNvSpPr txBox="1"/>
          <p:nvPr/>
        </p:nvSpPr>
        <p:spPr>
          <a:xfrm>
            <a:off x="4793226" y="3912929"/>
            <a:ext cx="7398774" cy="2363468"/>
          </a:xfrm>
          <a:prstGeom prst="rect">
            <a:avLst/>
          </a:prstGeom>
          <a:noFill/>
        </p:spPr>
        <p:txBody>
          <a:bodyPr wrap="square">
            <a:spAutoFit/>
          </a:bodyPr>
          <a:lstStyle/>
          <a:p>
            <a:pPr>
              <a:lnSpc>
                <a:spcPts val="1600"/>
              </a:lnSpc>
            </a:pPr>
            <a:r>
              <a:rPr lang="en-US" sz="1700" b="1" dirty="0">
                <a:solidFill>
                  <a:srgbClr val="004620"/>
                </a:solidFill>
                <a:latin typeface="Courier New" panose="02070309020205020404" pitchFamily="49" charset="0"/>
                <a:cs typeface="Courier New" panose="02070309020205020404" pitchFamily="49" charset="0"/>
              </a:rPr>
              <a:t>void </a:t>
            </a:r>
            <a:r>
              <a:rPr lang="en-US" sz="1700" b="1" dirty="0" err="1">
                <a:solidFill>
                  <a:srgbClr val="004620"/>
                </a:solidFill>
                <a:latin typeface="Courier New" panose="02070309020205020404" pitchFamily="49" charset="0"/>
                <a:cs typeface="Courier New" panose="02070309020205020404" pitchFamily="49" charset="0"/>
              </a:rPr>
              <a:t>BinToASCII</a:t>
            </a:r>
            <a:r>
              <a:rPr lang="en-US" sz="1700" b="1" dirty="0">
                <a:solidFill>
                  <a:srgbClr val="004620"/>
                </a:solidFill>
                <a:latin typeface="Courier New" panose="02070309020205020404" pitchFamily="49" charset="0"/>
                <a:cs typeface="Courier New" panose="02070309020205020404" pitchFamily="49" charset="0"/>
              </a:rPr>
              <a:t>(unsigned char value)  //see Chapter 7</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unsigned char x,d1,d2,d3;</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x = value / 10;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d1 = value % 10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d2 = x % 10;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d3 = x / 10</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P0 = 30 | d1;</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P1 = 30 | d2;</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P2 = 30 | d3</a:t>
            </a:r>
          </a:p>
          <a:p>
            <a:pPr>
              <a:lnSpc>
                <a:spcPts val="1600"/>
              </a:lnSpc>
            </a:pPr>
            <a:r>
              <a:rPr lang="en-US" sz="1700" b="1" dirty="0">
                <a:solidFill>
                  <a:srgbClr val="004620"/>
                </a:solidFill>
                <a:latin typeface="Courier New" panose="02070309020205020404" pitchFamily="49" charset="0"/>
                <a:cs typeface="Courier New" panose="02070309020205020404" pitchFamily="49" charset="0"/>
              </a:rPr>
              <a:t>  }</a:t>
            </a:r>
          </a:p>
        </p:txBody>
      </p:sp>
      <p:sp>
        <p:nvSpPr>
          <p:cNvPr id="16" name="Rectangle 15">
            <a:extLst>
              <a:ext uri="{FF2B5EF4-FFF2-40B4-BE49-F238E27FC236}">
                <a16:creationId xmlns:a16="http://schemas.microsoft.com/office/drawing/2014/main" id="{3B7FDA17-EC59-4901-A542-AD3CBCB82C1D}"/>
              </a:ext>
            </a:extLst>
          </p:cNvPr>
          <p:cNvSpPr/>
          <p:nvPr/>
        </p:nvSpPr>
        <p:spPr>
          <a:xfrm>
            <a:off x="2949677" y="85367"/>
            <a:ext cx="8952271" cy="929363"/>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DC90D3A-5A5A-4773-82FF-A6D88F1A79FA}"/>
              </a:ext>
            </a:extLst>
          </p:cNvPr>
          <p:cNvSpPr txBox="1"/>
          <p:nvPr/>
        </p:nvSpPr>
        <p:spPr>
          <a:xfrm>
            <a:off x="3111908" y="179160"/>
            <a:ext cx="8790039" cy="864467"/>
          </a:xfrm>
          <a:prstGeom prst="rect">
            <a:avLst/>
          </a:prstGeom>
          <a:noFill/>
        </p:spPr>
        <p:txBody>
          <a:bodyPr wrap="square">
            <a:spAutoFit/>
          </a:bodyPr>
          <a:lstStyle/>
          <a:p>
            <a:pPr algn="ctr">
              <a:lnSpc>
                <a:spcPts val="1500"/>
              </a:lnSpc>
            </a:pPr>
            <a:r>
              <a:rPr lang="en-US" sz="1500" b="1" dirty="0"/>
              <a:t>Assume that a 2-Hz external clock is being fed into pin T1 (P3.5).  Write a C program  for counter 0 in mode 2 (8-bit auto reload) to display the count in ASCII.  The 8-bit  binary count must be converted to ASCII. Display the ASCII digits (in binary) on P0, P1, and P2 where P0 has the least significant digit.  </a:t>
            </a:r>
          </a:p>
          <a:p>
            <a:pPr algn="ctr">
              <a:lnSpc>
                <a:spcPts val="1500"/>
              </a:lnSpc>
            </a:pPr>
            <a:r>
              <a:rPr lang="en-US" sz="1500" b="1" dirty="0"/>
              <a:t>Set the initial value of TH0 to 0.</a:t>
            </a:r>
          </a:p>
        </p:txBody>
      </p:sp>
      <p:sp>
        <p:nvSpPr>
          <p:cNvPr id="18" name="TextBox 17">
            <a:extLst>
              <a:ext uri="{FF2B5EF4-FFF2-40B4-BE49-F238E27FC236}">
                <a16:creationId xmlns:a16="http://schemas.microsoft.com/office/drawing/2014/main" id="{183E73EB-01EA-4008-8C5B-2086EDD81D2B}"/>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Tree>
    <p:extLst>
      <p:ext uri="{BB962C8B-B14F-4D97-AF65-F5344CB8AC3E}">
        <p14:creationId xmlns:p14="http://schemas.microsoft.com/office/powerpoint/2010/main" val="3823036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arn(inVertical)">
                                      <p:cBhvr>
                                        <p:cTn id="14" dur="500"/>
                                        <p:tgtEl>
                                          <p:spTgt spid="17"/>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arn(inVertic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down)">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500"/>
                                        <p:tgtEl>
                                          <p:spTgt spid="1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4" grpId="0"/>
      <p:bldP spid="15" grpId="0"/>
      <p:bldP spid="16" grpId="0" animBg="1"/>
      <p:bldP spid="17" grpId="0"/>
      <p:bldP spid="1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7BD976F-6729-44E0-A959-FD99CA796B2B}"/>
              </a:ext>
            </a:extLst>
          </p:cNvPr>
          <p:cNvSpPr/>
          <p:nvPr/>
        </p:nvSpPr>
        <p:spPr>
          <a:xfrm>
            <a:off x="178851" y="1453405"/>
            <a:ext cx="6729949" cy="5307863"/>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9-29</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FB0E6BF-D319-404B-8308-B7EC6638C5E4}"/>
              </a:ext>
            </a:extLst>
          </p:cNvPr>
          <p:cNvSpPr txBox="1"/>
          <p:nvPr/>
        </p:nvSpPr>
        <p:spPr>
          <a:xfrm>
            <a:off x="178851" y="1491318"/>
            <a:ext cx="5917150" cy="5307863"/>
          </a:xfrm>
          <a:prstGeom prst="rect">
            <a:avLst/>
          </a:prstGeom>
          <a:noFill/>
        </p:spPr>
        <p:txBody>
          <a:bodyPr wrap="square">
            <a:spAutoFit/>
          </a:bodyPr>
          <a:lstStyle/>
          <a:p>
            <a:pPr>
              <a:lnSpc>
                <a:spcPts val="1400"/>
              </a:lnSpc>
            </a:pPr>
            <a:r>
              <a:rPr lang="en-US" sz="1400" b="1" dirty="0">
                <a:solidFill>
                  <a:srgbClr val="004620"/>
                </a:solidFill>
                <a:latin typeface="Courier New" panose="02070309020205020404" pitchFamily="49" charset="0"/>
                <a:cs typeface="Courier New" panose="02070309020205020404" pitchFamily="49" charset="0"/>
              </a:rPr>
              <a:t>#include &lt;reg51.h&gt;</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void </a:t>
            </a:r>
            <a:r>
              <a:rPr lang="en-US" sz="1400" b="1" dirty="0" err="1">
                <a:solidFill>
                  <a:srgbClr val="004620"/>
                </a:solidFill>
                <a:latin typeface="Courier New" panose="02070309020205020404" pitchFamily="49" charset="0"/>
                <a:cs typeface="Courier New" panose="02070309020205020404" pitchFamily="49" charset="0"/>
              </a:rPr>
              <a:t>ToTime</a:t>
            </a:r>
            <a:r>
              <a:rPr lang="en-US" sz="1400" b="1" dirty="0">
                <a:solidFill>
                  <a:srgbClr val="004620"/>
                </a:solidFill>
                <a:latin typeface="Courier New" panose="02070309020205020404" pitchFamily="49" charset="0"/>
                <a:cs typeface="Courier New" panose="02070309020205020404" pitchFamily="49" charset="0"/>
              </a:rPr>
              <a:t>(unsigned char);</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void main()</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unsigned char </a:t>
            </a:r>
            <a:r>
              <a:rPr lang="en-US" sz="1400" b="1" dirty="0" err="1">
                <a:solidFill>
                  <a:srgbClr val="004620"/>
                </a:solidFill>
                <a:latin typeface="Courier New" panose="02070309020205020404" pitchFamily="49" charset="0"/>
                <a:cs typeface="Courier New" panose="02070309020205020404" pitchFamily="49" charset="0"/>
              </a:rPr>
              <a:t>val</a:t>
            </a:r>
            <a:r>
              <a:rPr lang="en-US" sz="1400" b="1" dirty="0">
                <a:solidFill>
                  <a:srgbClr val="004620"/>
                </a:solidFill>
                <a:latin typeface="Courier New" panose="02070309020205020404" pitchFamily="49" charset="0"/>
                <a:cs typeface="Courier New" panose="02070309020205020404" pitchFamily="49" charset="0"/>
              </a:rPr>
              <a:t>;</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T0=1;</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TMOD=0x06;		//T0, mode 2, counter</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TH0=-60;		//sec = 60 pulses</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while(1)</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do</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TR0=1;</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sec=TL0;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r>
              <a:rPr lang="en-US" sz="1400" b="1" dirty="0" err="1">
                <a:solidFill>
                  <a:srgbClr val="004620"/>
                </a:solidFill>
                <a:latin typeface="Courier New" panose="02070309020205020404" pitchFamily="49" charset="0"/>
                <a:cs typeface="Courier New" panose="02070309020205020404" pitchFamily="49" charset="0"/>
              </a:rPr>
              <a:t>ToTime</a:t>
            </a:r>
            <a:r>
              <a:rPr lang="en-US" sz="1400" b="1" dirty="0">
                <a:solidFill>
                  <a:srgbClr val="004620"/>
                </a:solidFill>
                <a:latin typeface="Courier New" panose="02070309020205020404" pitchFamily="49" charset="0"/>
                <a:cs typeface="Courier New" panose="02070309020205020404" pitchFamily="49" charset="0"/>
              </a:rPr>
              <a:t>(</a:t>
            </a:r>
            <a:r>
              <a:rPr lang="en-US" sz="1400" b="1" dirty="0" err="1">
                <a:solidFill>
                  <a:srgbClr val="004620"/>
                </a:solidFill>
                <a:latin typeface="Courier New" panose="02070309020205020404" pitchFamily="49" charset="0"/>
                <a:cs typeface="Courier New" panose="02070309020205020404" pitchFamily="49" charset="0"/>
              </a:rPr>
              <a:t>val</a:t>
            </a: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while(TF0==0);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TR0=0;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TF0=0;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void </a:t>
            </a:r>
            <a:r>
              <a:rPr lang="en-US" sz="1400" b="1" dirty="0" err="1">
                <a:solidFill>
                  <a:srgbClr val="004620"/>
                </a:solidFill>
                <a:latin typeface="Courier New" panose="02070309020205020404" pitchFamily="49" charset="0"/>
                <a:cs typeface="Courier New" panose="02070309020205020404" pitchFamily="49" charset="0"/>
              </a:rPr>
              <a:t>ToTime</a:t>
            </a:r>
            <a:r>
              <a:rPr lang="en-US" sz="1400" b="1" dirty="0">
                <a:solidFill>
                  <a:srgbClr val="004620"/>
                </a:solidFill>
                <a:latin typeface="Courier New" panose="02070309020205020404" pitchFamily="49" charset="0"/>
                <a:cs typeface="Courier New" panose="02070309020205020404" pitchFamily="49" charset="0"/>
              </a:rPr>
              <a:t>(unsigned char </a:t>
            </a:r>
            <a:r>
              <a:rPr lang="en-US" sz="1400" b="1" dirty="0" err="1">
                <a:solidFill>
                  <a:srgbClr val="004620"/>
                </a:solidFill>
                <a:latin typeface="Courier New" panose="02070309020205020404" pitchFamily="49" charset="0"/>
                <a:cs typeface="Courier New" panose="02070309020205020404" pitchFamily="49" charset="0"/>
              </a:rPr>
              <a:t>val</a:t>
            </a:r>
            <a:r>
              <a:rPr lang="en-US" sz="1400" b="1" dirty="0">
                <a:solidFill>
                  <a:srgbClr val="004620"/>
                </a:solidFill>
                <a:latin typeface="Courier New" panose="02070309020205020404" pitchFamily="49" charset="0"/>
                <a:cs typeface="Courier New" panose="02070309020205020404" pitchFamily="49" charset="0"/>
              </a:rPr>
              <a:t>)</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unsigned char sec, min;</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min = value / 60;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sec = value % 60;</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P1 = sec;</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P2 = min;</a:t>
            </a:r>
          </a:p>
          <a:p>
            <a:pPr>
              <a:lnSpc>
                <a:spcPts val="1400"/>
              </a:lnSpc>
            </a:pPr>
            <a:r>
              <a:rPr lang="en-US" sz="1400" b="1" dirty="0">
                <a:solidFill>
                  <a:srgbClr val="004620"/>
                </a:solidFill>
                <a:latin typeface="Courier New" panose="02070309020205020404" pitchFamily="49" charset="0"/>
                <a:cs typeface="Courier New" panose="02070309020205020404" pitchFamily="49" charset="0"/>
              </a:rPr>
              <a:t>  }</a:t>
            </a:r>
          </a:p>
        </p:txBody>
      </p:sp>
      <p:sp>
        <p:nvSpPr>
          <p:cNvPr id="11" name="TextBox 10">
            <a:extLst>
              <a:ext uri="{FF2B5EF4-FFF2-40B4-BE49-F238E27FC236}">
                <a16:creationId xmlns:a16="http://schemas.microsoft.com/office/drawing/2014/main" id="{DB5B1A5B-D4FA-45E0-86CE-21FBEC8837EA}"/>
              </a:ext>
            </a:extLst>
          </p:cNvPr>
          <p:cNvSpPr txBox="1"/>
          <p:nvPr/>
        </p:nvSpPr>
        <p:spPr>
          <a:xfrm>
            <a:off x="-324699" y="1069825"/>
            <a:ext cx="12192000" cy="365934"/>
          </a:xfrm>
          <a:prstGeom prst="rect">
            <a:avLst/>
          </a:prstGeom>
          <a:noFill/>
        </p:spPr>
        <p:txBody>
          <a:bodyPr wrap="square">
            <a:spAutoFit/>
          </a:bodyPr>
          <a:lstStyle/>
          <a:p>
            <a:pPr algn="ctr">
              <a:lnSpc>
                <a:spcPts val="2000"/>
              </a:lnSpc>
            </a:pPr>
            <a:r>
              <a:rPr lang="en-US" sz="2000" b="1" dirty="0">
                <a:solidFill>
                  <a:schemeClr val="bg1"/>
                </a:solidFill>
              </a:rPr>
              <a:t>Solution:</a:t>
            </a:r>
          </a:p>
        </p:txBody>
      </p:sp>
      <p:sp>
        <p:nvSpPr>
          <p:cNvPr id="14" name="Rectangle 13">
            <a:extLst>
              <a:ext uri="{FF2B5EF4-FFF2-40B4-BE49-F238E27FC236}">
                <a16:creationId xmlns:a16="http://schemas.microsoft.com/office/drawing/2014/main" id="{C971FB80-72EA-4E46-B24E-BCE44374800D}"/>
              </a:ext>
            </a:extLst>
          </p:cNvPr>
          <p:cNvSpPr/>
          <p:nvPr/>
        </p:nvSpPr>
        <p:spPr>
          <a:xfrm>
            <a:off x="3280229" y="227802"/>
            <a:ext cx="8320431" cy="786928"/>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0578413-DFD9-4811-A4DE-225A586CAB43}"/>
              </a:ext>
            </a:extLst>
          </p:cNvPr>
          <p:cNvSpPr txBox="1"/>
          <p:nvPr/>
        </p:nvSpPr>
        <p:spPr>
          <a:xfrm>
            <a:off x="3421627" y="265636"/>
            <a:ext cx="8146258" cy="746358"/>
          </a:xfrm>
          <a:prstGeom prst="rect">
            <a:avLst/>
          </a:prstGeom>
          <a:noFill/>
        </p:spPr>
        <p:txBody>
          <a:bodyPr wrap="square">
            <a:spAutoFit/>
          </a:bodyPr>
          <a:lstStyle/>
          <a:p>
            <a:pPr algn="ctr">
              <a:lnSpc>
                <a:spcPts val="1700"/>
              </a:lnSpc>
            </a:pPr>
            <a:r>
              <a:rPr lang="en-US" sz="1600" b="1" dirty="0"/>
              <a:t>Assume that a 60-Hz external clock is being fed into pin T0 (P3.4).  </a:t>
            </a:r>
          </a:p>
          <a:p>
            <a:pPr algn="ctr">
              <a:lnSpc>
                <a:spcPts val="1700"/>
              </a:lnSpc>
            </a:pPr>
            <a:r>
              <a:rPr lang="en-US" sz="1600" b="1" dirty="0"/>
              <a:t>Write a C program for counter 0 in mode 2 (8-bit auto-reload) </a:t>
            </a:r>
          </a:p>
          <a:p>
            <a:pPr algn="ctr">
              <a:lnSpc>
                <a:spcPts val="1700"/>
              </a:lnSpc>
            </a:pPr>
            <a:r>
              <a:rPr lang="en-US" sz="1600" b="1" dirty="0"/>
              <a:t>to display the seconds and minutes on P1 and P2, respectively.</a:t>
            </a:r>
          </a:p>
        </p:txBody>
      </p:sp>
      <p:sp>
        <p:nvSpPr>
          <p:cNvPr id="17" name="TextBox 16">
            <a:extLst>
              <a:ext uri="{FF2B5EF4-FFF2-40B4-BE49-F238E27FC236}">
                <a16:creationId xmlns:a16="http://schemas.microsoft.com/office/drawing/2014/main" id="{CFCAE2AA-30BF-4F81-8050-3A936AB8F321}"/>
              </a:ext>
            </a:extLst>
          </p:cNvPr>
          <p:cNvSpPr txBox="1"/>
          <p:nvPr/>
        </p:nvSpPr>
        <p:spPr>
          <a:xfrm>
            <a:off x="7279841" y="4631391"/>
            <a:ext cx="4659700" cy="707886"/>
          </a:xfrm>
          <a:prstGeom prst="rect">
            <a:avLst/>
          </a:prstGeom>
          <a:noFill/>
        </p:spPr>
        <p:txBody>
          <a:bodyPr wrap="square">
            <a:spAutoFit/>
          </a:bodyPr>
          <a:lstStyle/>
          <a:p>
            <a:pPr algn="ctr"/>
            <a:r>
              <a:rPr lang="en-US" sz="2000" b="1" dirty="0">
                <a:solidFill>
                  <a:srgbClr val="007A37"/>
                </a:solidFill>
              </a:rPr>
              <a:t>By using 60 Hz, we can generate </a:t>
            </a:r>
          </a:p>
          <a:p>
            <a:pPr algn="ctr"/>
            <a:r>
              <a:rPr lang="en-US" sz="2000" b="1" dirty="0">
                <a:solidFill>
                  <a:srgbClr val="007A37"/>
                </a:solidFill>
              </a:rPr>
              <a:t>seconds, minutes, hours.</a:t>
            </a:r>
          </a:p>
        </p:txBody>
      </p:sp>
      <p:pic>
        <p:nvPicPr>
          <p:cNvPr id="3" name="Picture 2">
            <a:extLst>
              <a:ext uri="{FF2B5EF4-FFF2-40B4-BE49-F238E27FC236}">
                <a16:creationId xmlns:a16="http://schemas.microsoft.com/office/drawing/2014/main" id="{C553CAD0-4F4F-4E13-A8A5-9C37D7B3A3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5708" y="2266256"/>
            <a:ext cx="4154952" cy="1769972"/>
          </a:xfrm>
          <a:prstGeom prst="rect">
            <a:avLst/>
          </a:prstGeom>
        </p:spPr>
      </p:pic>
    </p:spTree>
    <p:extLst>
      <p:ext uri="{BB962C8B-B14F-4D97-AF65-F5344CB8AC3E}">
        <p14:creationId xmlns:p14="http://schemas.microsoft.com/office/powerpoint/2010/main" val="1245882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barn(inVertical)">
                                      <p:cBhvr>
                                        <p:cTn id="35" dur="500"/>
                                        <p:tgtEl>
                                          <p:spTgt spid="3"/>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barn(inVertical)">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0" grpId="0"/>
      <p:bldP spid="8" grpId="0"/>
      <p:bldP spid="11" grpId="0"/>
      <p:bldP spid="14" grpId="0" animBg="1"/>
      <p:bldP spid="9"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A36223D1-479F-4719-902F-D1EAF00869F6}"/>
              </a:ext>
            </a:extLst>
          </p:cNvPr>
          <p:cNvSpPr/>
          <p:nvPr/>
        </p:nvSpPr>
        <p:spPr>
          <a:xfrm>
            <a:off x="447367" y="1956393"/>
            <a:ext cx="10785446" cy="1892936"/>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5E3C3A7-A377-4F1C-AF35-24F59BE13A1C}"/>
              </a:ext>
            </a:extLst>
          </p:cNvPr>
          <p:cNvSpPr txBox="1"/>
          <p:nvPr/>
        </p:nvSpPr>
        <p:spPr>
          <a:xfrm>
            <a:off x="0" y="1494728"/>
            <a:ext cx="12192000" cy="461665"/>
          </a:xfrm>
          <a:prstGeom prst="rect">
            <a:avLst/>
          </a:prstGeom>
          <a:noFill/>
        </p:spPr>
        <p:txBody>
          <a:bodyPr wrap="square" rtlCol="0">
            <a:spAutoFit/>
          </a:bodyPr>
          <a:lstStyle/>
          <a:p>
            <a:pPr lvl="0" algn="ctr">
              <a:defRPr/>
            </a:pPr>
            <a:r>
              <a:rPr lang="en-US" sz="2400" b="1" dirty="0">
                <a:solidFill>
                  <a:srgbClr val="004620"/>
                </a:solidFill>
              </a:rPr>
              <a:t>Figure 9-1. Timer 0 Registers</a:t>
            </a:r>
            <a:endParaRPr kumimoji="0" lang="en-US" sz="2400" b="1" i="0" u="none" strike="noStrike" kern="1200" cap="none" spc="0" normalizeH="0" baseline="0" noProof="0" dirty="0">
              <a:ln>
                <a:noFill/>
              </a:ln>
              <a:solidFill>
                <a:srgbClr val="004620"/>
              </a:solidFill>
              <a:effectLst/>
              <a:uLnTx/>
              <a:uFillTx/>
              <a:latin typeface="Calibri" panose="020F0502020204030204"/>
            </a:endParaRPr>
          </a:p>
        </p:txBody>
      </p:sp>
      <p:pic>
        <p:nvPicPr>
          <p:cNvPr id="4" name="Picture 3">
            <a:extLst>
              <a:ext uri="{FF2B5EF4-FFF2-40B4-BE49-F238E27FC236}">
                <a16:creationId xmlns:a16="http://schemas.microsoft.com/office/drawing/2014/main" id="{095EFD30-92BB-4BEE-B019-54B4CD57BE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706" y="2079521"/>
            <a:ext cx="10284346" cy="1659314"/>
          </a:xfrm>
          <a:prstGeom prst="rect">
            <a:avLst/>
          </a:prstGeom>
        </p:spPr>
      </p:pic>
      <p:sp>
        <p:nvSpPr>
          <p:cNvPr id="9" name="Rectangle 8">
            <a:extLst>
              <a:ext uri="{FF2B5EF4-FFF2-40B4-BE49-F238E27FC236}">
                <a16:creationId xmlns:a16="http://schemas.microsoft.com/office/drawing/2014/main" id="{D9A94E86-3A01-46CD-97D9-841449FCCD23}"/>
              </a:ext>
            </a:extLst>
          </p:cNvPr>
          <p:cNvSpPr/>
          <p:nvPr/>
        </p:nvSpPr>
        <p:spPr>
          <a:xfrm>
            <a:off x="447367" y="4586522"/>
            <a:ext cx="10785446" cy="1892936"/>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123B7719-EC00-4F54-9EFD-FF0294DA8CFF}"/>
              </a:ext>
            </a:extLst>
          </p:cNvPr>
          <p:cNvSpPr txBox="1"/>
          <p:nvPr/>
        </p:nvSpPr>
        <p:spPr>
          <a:xfrm>
            <a:off x="0" y="4124857"/>
            <a:ext cx="12192000" cy="461665"/>
          </a:xfrm>
          <a:prstGeom prst="rect">
            <a:avLst/>
          </a:prstGeom>
          <a:noFill/>
        </p:spPr>
        <p:txBody>
          <a:bodyPr wrap="square" rtlCol="0">
            <a:spAutoFit/>
          </a:bodyPr>
          <a:lstStyle/>
          <a:p>
            <a:pPr lvl="0" algn="ctr">
              <a:defRPr/>
            </a:pPr>
            <a:r>
              <a:rPr lang="en-US" sz="2400" b="1" dirty="0">
                <a:solidFill>
                  <a:srgbClr val="004620"/>
                </a:solidFill>
              </a:rPr>
              <a:t>Figure 9-2. Timer 1 Registers</a:t>
            </a:r>
            <a:endParaRPr kumimoji="0" lang="en-US" sz="2400" b="1" i="0" u="none" strike="noStrike" kern="1200" cap="none" spc="0" normalizeH="0" baseline="0" noProof="0" dirty="0">
              <a:ln>
                <a:noFill/>
              </a:ln>
              <a:solidFill>
                <a:srgbClr val="004620"/>
              </a:solidFill>
              <a:effectLst/>
              <a:uLnTx/>
              <a:uFillTx/>
              <a:latin typeface="Calibri" panose="020F0502020204030204"/>
            </a:endParaRPr>
          </a:p>
        </p:txBody>
      </p:sp>
      <p:pic>
        <p:nvPicPr>
          <p:cNvPr id="13" name="Picture 12">
            <a:extLst>
              <a:ext uri="{FF2B5EF4-FFF2-40B4-BE49-F238E27FC236}">
                <a16:creationId xmlns:a16="http://schemas.microsoft.com/office/drawing/2014/main" id="{98BCBF28-1B23-43EC-A7DE-5AEC0AF90F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972" y="4767809"/>
            <a:ext cx="10666597" cy="1530362"/>
          </a:xfrm>
          <a:prstGeom prst="rect">
            <a:avLst/>
          </a:prstGeom>
        </p:spPr>
      </p:pic>
    </p:spTree>
    <p:extLst>
      <p:ext uri="{BB962C8B-B14F-4D97-AF65-F5344CB8AC3E}">
        <p14:creationId xmlns:p14="http://schemas.microsoft.com/office/powerpoint/2010/main" val="1453921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P spid="9" grpId="0" animBg="1"/>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A36223D1-479F-4719-902F-D1EAF00869F6}"/>
              </a:ext>
            </a:extLst>
          </p:cNvPr>
          <p:cNvSpPr/>
          <p:nvPr/>
        </p:nvSpPr>
        <p:spPr>
          <a:xfrm>
            <a:off x="4321277" y="284683"/>
            <a:ext cx="7521678" cy="6197235"/>
          </a:xfrm>
          <a:prstGeom prst="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5E3C3A7-A377-4F1C-AF35-24F59BE13A1C}"/>
              </a:ext>
            </a:extLst>
          </p:cNvPr>
          <p:cNvSpPr txBox="1"/>
          <p:nvPr/>
        </p:nvSpPr>
        <p:spPr>
          <a:xfrm>
            <a:off x="490444" y="3607435"/>
            <a:ext cx="10294374" cy="461665"/>
          </a:xfrm>
          <a:prstGeom prst="rect">
            <a:avLst/>
          </a:prstGeom>
          <a:noFill/>
        </p:spPr>
        <p:txBody>
          <a:bodyPr wrap="square" rtlCol="0">
            <a:spAutoFit/>
          </a:bodyPr>
          <a:lstStyle/>
          <a:p>
            <a:pPr lvl="0">
              <a:defRPr/>
            </a:pPr>
            <a:r>
              <a:rPr lang="en-US" sz="2400" b="1" dirty="0">
                <a:solidFill>
                  <a:prstClr val="black"/>
                </a:solidFill>
              </a:rPr>
              <a:t>Figure 9-3. TMOD Register </a:t>
            </a:r>
          </a:p>
        </p:txBody>
      </p:sp>
      <p:pic>
        <p:nvPicPr>
          <p:cNvPr id="4" name="Picture 3">
            <a:extLst>
              <a:ext uri="{FF2B5EF4-FFF2-40B4-BE49-F238E27FC236}">
                <a16:creationId xmlns:a16="http://schemas.microsoft.com/office/drawing/2014/main" id="{738DABA1-0395-49BE-B325-148874C49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1292" y="553064"/>
            <a:ext cx="7150264" cy="5751872"/>
          </a:xfrm>
          <a:prstGeom prst="rect">
            <a:avLst/>
          </a:prstGeom>
        </p:spPr>
      </p:pic>
    </p:spTree>
    <p:extLst>
      <p:ext uri="{BB962C8B-B14F-4D97-AF65-F5344CB8AC3E}">
        <p14:creationId xmlns:p14="http://schemas.microsoft.com/office/powerpoint/2010/main" val="2617579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9-1</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56A04F2-CDEB-443E-AED3-1D0BF2A72BA5}"/>
              </a:ext>
            </a:extLst>
          </p:cNvPr>
          <p:cNvSpPr txBox="1"/>
          <p:nvPr/>
        </p:nvSpPr>
        <p:spPr>
          <a:xfrm>
            <a:off x="948812" y="1652632"/>
            <a:ext cx="10294374" cy="830997"/>
          </a:xfrm>
          <a:prstGeom prst="rect">
            <a:avLst/>
          </a:prstGeom>
          <a:noFill/>
        </p:spPr>
        <p:txBody>
          <a:bodyPr wrap="square">
            <a:spAutoFit/>
          </a:bodyPr>
          <a:lstStyle/>
          <a:p>
            <a:r>
              <a:rPr lang="en-US" sz="2400" b="1" dirty="0"/>
              <a:t>Indicate which mode and which timer are selected for each of the following.</a:t>
            </a:r>
          </a:p>
          <a:p>
            <a:r>
              <a:rPr lang="en-US" sz="2400" b="1" dirty="0"/>
              <a:t>(a) MOV TMOD,#01H (b) MOV TMOD,#20H  (c) MOV TMOD,#12H</a:t>
            </a:r>
          </a:p>
        </p:txBody>
      </p:sp>
      <p:sp>
        <p:nvSpPr>
          <p:cNvPr id="11" name="TextBox 10">
            <a:extLst>
              <a:ext uri="{FF2B5EF4-FFF2-40B4-BE49-F238E27FC236}">
                <a16:creationId xmlns:a16="http://schemas.microsoft.com/office/drawing/2014/main" id="{589970B7-2AE8-4CED-80FC-31F24CF2060B}"/>
              </a:ext>
            </a:extLst>
          </p:cNvPr>
          <p:cNvSpPr txBox="1"/>
          <p:nvPr/>
        </p:nvSpPr>
        <p:spPr>
          <a:xfrm>
            <a:off x="948812" y="4253162"/>
            <a:ext cx="10422194" cy="2308324"/>
          </a:xfrm>
          <a:prstGeom prst="rect">
            <a:avLst/>
          </a:prstGeom>
          <a:noFill/>
        </p:spPr>
        <p:txBody>
          <a:bodyPr wrap="square">
            <a:spAutoFit/>
          </a:bodyPr>
          <a:lstStyle/>
          <a:p>
            <a:r>
              <a:rPr lang="en-US" sz="2400" b="1" dirty="0">
                <a:solidFill>
                  <a:srgbClr val="004620"/>
                </a:solidFill>
                <a:cs typeface="Courier New" panose="02070309020205020404" pitchFamily="49" charset="0"/>
              </a:rPr>
              <a:t>We convert the values from hex to binary. From Figure 9-3 we have:</a:t>
            </a:r>
          </a:p>
          <a:p>
            <a:endParaRPr lang="en-US" sz="2400" b="1" dirty="0">
              <a:solidFill>
                <a:srgbClr val="004620"/>
              </a:solidFill>
              <a:cs typeface="Courier New" panose="02070309020205020404" pitchFamily="49" charset="0"/>
            </a:endParaRPr>
          </a:p>
          <a:p>
            <a:r>
              <a:rPr lang="en-US" sz="2400" b="1" dirty="0">
                <a:solidFill>
                  <a:srgbClr val="004620"/>
                </a:solidFill>
                <a:cs typeface="Courier New" panose="02070309020205020404" pitchFamily="49" charset="0"/>
              </a:rPr>
              <a:t>(a) TMOD = 00000001, mode 1 of Timer 0 is selected.</a:t>
            </a:r>
          </a:p>
          <a:p>
            <a:r>
              <a:rPr lang="en-US" sz="2400" b="1" dirty="0">
                <a:solidFill>
                  <a:srgbClr val="004620"/>
                </a:solidFill>
                <a:cs typeface="Courier New" panose="02070309020205020404" pitchFamily="49" charset="0"/>
              </a:rPr>
              <a:t>(b) TMOD = 00100000, mode 2 of Timer 1 is selected.</a:t>
            </a:r>
          </a:p>
          <a:p>
            <a:r>
              <a:rPr lang="en-US" sz="2400" b="1" dirty="0">
                <a:solidFill>
                  <a:srgbClr val="004620"/>
                </a:solidFill>
                <a:cs typeface="Courier New" panose="02070309020205020404" pitchFamily="49" charset="0"/>
              </a:rPr>
              <a:t>(c) TMOD = 00010010, mode 2 of Timer 0, and mode 1 of</a:t>
            </a:r>
          </a:p>
          <a:p>
            <a:r>
              <a:rPr lang="en-US" sz="2400" b="1" dirty="0">
                <a:solidFill>
                  <a:srgbClr val="004620"/>
                </a:solidFill>
                <a:cs typeface="Courier New" panose="02070309020205020404" pitchFamily="49" charset="0"/>
              </a:rPr>
              <a:t>   Timer 1 are selected. </a:t>
            </a:r>
          </a:p>
        </p:txBody>
      </p:sp>
      <p:sp>
        <p:nvSpPr>
          <p:cNvPr id="12" name="TextBox 11">
            <a:extLst>
              <a:ext uri="{FF2B5EF4-FFF2-40B4-BE49-F238E27FC236}">
                <a16:creationId xmlns:a16="http://schemas.microsoft.com/office/drawing/2014/main" id="{0BD49A13-274A-4D19-9B3F-75215B817F53}"/>
              </a:ext>
            </a:extLst>
          </p:cNvPr>
          <p:cNvSpPr txBox="1"/>
          <p:nvPr/>
        </p:nvSpPr>
        <p:spPr>
          <a:xfrm>
            <a:off x="0" y="3198167"/>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189462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up)">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9-2</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56A04F2-CDEB-443E-AED3-1D0BF2A72BA5}"/>
              </a:ext>
            </a:extLst>
          </p:cNvPr>
          <p:cNvSpPr txBox="1"/>
          <p:nvPr/>
        </p:nvSpPr>
        <p:spPr>
          <a:xfrm>
            <a:off x="948812" y="1460908"/>
            <a:ext cx="10294374" cy="1200329"/>
          </a:xfrm>
          <a:prstGeom prst="rect">
            <a:avLst/>
          </a:prstGeom>
          <a:noFill/>
        </p:spPr>
        <p:txBody>
          <a:bodyPr wrap="square">
            <a:spAutoFit/>
          </a:bodyPr>
          <a:lstStyle/>
          <a:p>
            <a:r>
              <a:rPr lang="en-US" sz="2400" b="1" dirty="0"/>
              <a:t>Find the timer’s clock frequency and its period for various 8051-based systems, with the following crystal frequencies.</a:t>
            </a:r>
          </a:p>
          <a:p>
            <a:r>
              <a:rPr lang="en-US" sz="2400" b="1" dirty="0"/>
              <a:t>(a)  12 MHz 	(b)  16 MHz 	(c)  11.0592 MHz</a:t>
            </a:r>
          </a:p>
        </p:txBody>
      </p:sp>
      <p:sp>
        <p:nvSpPr>
          <p:cNvPr id="11" name="TextBox 10">
            <a:extLst>
              <a:ext uri="{FF2B5EF4-FFF2-40B4-BE49-F238E27FC236}">
                <a16:creationId xmlns:a16="http://schemas.microsoft.com/office/drawing/2014/main" id="{589970B7-2AE8-4CED-80FC-31F24CF2060B}"/>
              </a:ext>
            </a:extLst>
          </p:cNvPr>
          <p:cNvSpPr txBox="1"/>
          <p:nvPr/>
        </p:nvSpPr>
        <p:spPr>
          <a:xfrm>
            <a:off x="948812" y="4810899"/>
            <a:ext cx="10422194" cy="1569660"/>
          </a:xfrm>
          <a:prstGeom prst="rect">
            <a:avLst/>
          </a:prstGeom>
          <a:noFill/>
        </p:spPr>
        <p:txBody>
          <a:bodyPr wrap="square">
            <a:spAutoFit/>
          </a:bodyPr>
          <a:lstStyle/>
          <a:p>
            <a:r>
              <a:rPr lang="en-US" sz="2400" b="1" dirty="0">
                <a:solidFill>
                  <a:srgbClr val="004620"/>
                </a:solidFill>
                <a:cs typeface="Courier New" panose="02070309020205020404" pitchFamily="49" charset="0"/>
              </a:rPr>
              <a:t>(a) 1/12 x 12 MHz = 1 MHz and  T = 1/1 MHz = 1 µs</a:t>
            </a:r>
          </a:p>
          <a:p>
            <a:r>
              <a:rPr lang="en-US" sz="2400" b="1" dirty="0">
                <a:solidFill>
                  <a:srgbClr val="004620"/>
                </a:solidFill>
                <a:cs typeface="Courier New" panose="02070309020205020404" pitchFamily="49" charset="0"/>
              </a:rPr>
              <a:t>(b) 1/12 x 16 MHz = 1.333 MHz and T = 1/1.333 MHz = .75 µs</a:t>
            </a:r>
          </a:p>
          <a:p>
            <a:r>
              <a:rPr lang="en-US" sz="2400" b="1" dirty="0">
                <a:solidFill>
                  <a:srgbClr val="004620"/>
                </a:solidFill>
                <a:cs typeface="Courier New" panose="02070309020205020404" pitchFamily="49" charset="0"/>
              </a:rPr>
              <a:t>(c) 1/12 x 11.0592 MHz = 921.6 kHz; </a:t>
            </a:r>
          </a:p>
          <a:p>
            <a:r>
              <a:rPr lang="en-US" sz="2400" b="1" dirty="0">
                <a:solidFill>
                  <a:srgbClr val="004620"/>
                </a:solidFill>
                <a:cs typeface="Courier New" panose="02070309020205020404" pitchFamily="49" charset="0"/>
              </a:rPr>
              <a:t>   T = 1/921.6 kHz = 1.085 µs</a:t>
            </a:r>
          </a:p>
        </p:txBody>
      </p:sp>
      <p:sp>
        <p:nvSpPr>
          <p:cNvPr id="12" name="TextBox 11">
            <a:extLst>
              <a:ext uri="{FF2B5EF4-FFF2-40B4-BE49-F238E27FC236}">
                <a16:creationId xmlns:a16="http://schemas.microsoft.com/office/drawing/2014/main" id="{0BD49A13-274A-4D19-9B3F-75215B817F53}"/>
              </a:ext>
            </a:extLst>
          </p:cNvPr>
          <p:cNvSpPr txBox="1"/>
          <p:nvPr/>
        </p:nvSpPr>
        <p:spPr>
          <a:xfrm>
            <a:off x="-1" y="2775611"/>
            <a:ext cx="12192000" cy="461665"/>
          </a:xfrm>
          <a:prstGeom prst="rect">
            <a:avLst/>
          </a:prstGeom>
          <a:noFill/>
        </p:spPr>
        <p:txBody>
          <a:bodyPr wrap="square">
            <a:spAutoFit/>
          </a:bodyPr>
          <a:lstStyle/>
          <a:p>
            <a:pPr algn="ctr"/>
            <a:r>
              <a:rPr lang="en-US" sz="2400" b="1" dirty="0">
                <a:solidFill>
                  <a:srgbClr val="004620"/>
                </a:solidFill>
              </a:rPr>
              <a:t>Solution:</a:t>
            </a:r>
          </a:p>
        </p:txBody>
      </p:sp>
      <p:pic>
        <p:nvPicPr>
          <p:cNvPr id="3" name="Picture 2">
            <a:extLst>
              <a:ext uri="{FF2B5EF4-FFF2-40B4-BE49-F238E27FC236}">
                <a16:creationId xmlns:a16="http://schemas.microsoft.com/office/drawing/2014/main" id="{90573E0F-B6EF-4B36-8C28-2017D62064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812" y="3237276"/>
            <a:ext cx="4427944" cy="1464244"/>
          </a:xfrm>
          <a:prstGeom prst="rect">
            <a:avLst/>
          </a:prstGeom>
        </p:spPr>
      </p:pic>
      <p:sp>
        <p:nvSpPr>
          <p:cNvPr id="14" name="Rectangle: Rounded Corners 13">
            <a:extLst>
              <a:ext uri="{FF2B5EF4-FFF2-40B4-BE49-F238E27FC236}">
                <a16:creationId xmlns:a16="http://schemas.microsoft.com/office/drawing/2014/main" id="{CA993D18-D237-447D-9662-0FD19BC72B64}"/>
              </a:ext>
            </a:extLst>
          </p:cNvPr>
          <p:cNvSpPr/>
          <p:nvPr/>
        </p:nvSpPr>
        <p:spPr>
          <a:xfrm>
            <a:off x="6687164" y="3449271"/>
            <a:ext cx="5043948" cy="1074798"/>
          </a:xfrm>
          <a:prstGeom prst="roundRect">
            <a:avLst/>
          </a:prstGeom>
          <a:solidFill>
            <a:schemeClr val="bg1"/>
          </a:solidFill>
          <a:ln w="28575">
            <a:solidFill>
              <a:srgbClr val="007A37"/>
            </a:solidFill>
          </a:ln>
          <a:effectLst>
            <a:outerShdw blurRad="63500" sx="102000" sy="102000" algn="ctr" rotWithShape="0">
              <a:srgbClr val="007A37">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DBE9F2B-E002-4F52-9D39-26359B8399E1}"/>
              </a:ext>
            </a:extLst>
          </p:cNvPr>
          <p:cNvSpPr txBox="1"/>
          <p:nvPr/>
        </p:nvSpPr>
        <p:spPr>
          <a:xfrm>
            <a:off x="6815246" y="3556495"/>
            <a:ext cx="4915866" cy="923330"/>
          </a:xfrm>
          <a:prstGeom prst="rect">
            <a:avLst/>
          </a:prstGeom>
          <a:noFill/>
        </p:spPr>
        <p:txBody>
          <a:bodyPr wrap="square">
            <a:spAutoFit/>
          </a:bodyPr>
          <a:lstStyle/>
          <a:p>
            <a:pPr algn="ctr"/>
            <a:r>
              <a:rPr lang="en-US" sz="1800" b="1" dirty="0">
                <a:solidFill>
                  <a:srgbClr val="004620"/>
                </a:solidFill>
                <a:cs typeface="Courier New" panose="02070309020205020404" pitchFamily="49" charset="0"/>
              </a:rPr>
              <a:t>NOTE THAT 8051 TIMERS USE 1/12 OF XTAL FREQUENCY, REGARDLESS OF</a:t>
            </a:r>
          </a:p>
          <a:p>
            <a:pPr algn="ctr"/>
            <a:r>
              <a:rPr lang="en-US" sz="1800" b="1" dirty="0">
                <a:solidFill>
                  <a:srgbClr val="004620"/>
                </a:solidFill>
                <a:cs typeface="Courier New" panose="02070309020205020404" pitchFamily="49" charset="0"/>
              </a:rPr>
              <a:t> MACHINE CYCLE TIME.</a:t>
            </a:r>
          </a:p>
        </p:txBody>
      </p:sp>
    </p:spTree>
    <p:extLst>
      <p:ext uri="{BB962C8B-B14F-4D97-AF65-F5344CB8AC3E}">
        <p14:creationId xmlns:p14="http://schemas.microsoft.com/office/powerpoint/2010/main" val="248716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barn(inVertical)">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37"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barn(outVertical)">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p:bldP spid="12" grpId="0"/>
      <p:bldP spid="14" grpId="0" animBg="1"/>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7F4B246-D001-4E7D-A945-C41D4B397BBA}"/>
              </a:ext>
            </a:extLst>
          </p:cNvPr>
          <p:cNvSpPr/>
          <p:nvPr/>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F3EC0A2-797C-4BB9-A8EF-ED51538FAA17}"/>
              </a:ext>
            </a:extLst>
          </p:cNvPr>
          <p:cNvSpPr/>
          <p:nvPr/>
        </p:nvSpPr>
        <p:spPr>
          <a:xfrm>
            <a:off x="0" y="0"/>
            <a:ext cx="12192000" cy="1106129"/>
          </a:xfrm>
          <a:prstGeom prst="rect">
            <a:avLst/>
          </a:prstGeom>
          <a:solidFill>
            <a:srgbClr val="65F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A6FF95B-F782-49A5-A974-A2E83A575CA5}"/>
              </a:ext>
            </a:extLst>
          </p:cNvPr>
          <p:cNvSpPr txBox="1"/>
          <p:nvPr/>
        </p:nvSpPr>
        <p:spPr>
          <a:xfrm>
            <a:off x="948812" y="553064"/>
            <a:ext cx="10294374" cy="461665"/>
          </a:xfrm>
          <a:prstGeom prst="rect">
            <a:avLst/>
          </a:prstGeom>
          <a:noFill/>
        </p:spPr>
        <p:txBody>
          <a:bodyPr wrap="square" rtlCol="0">
            <a:spAutoFit/>
          </a:bodyPr>
          <a:lstStyle/>
          <a:p>
            <a:pPr lvl="0">
              <a:defRPr/>
            </a:pPr>
            <a:r>
              <a:rPr lang="en-US" sz="2400" b="1" dirty="0">
                <a:solidFill>
                  <a:prstClr val="black"/>
                </a:solidFill>
              </a:rPr>
              <a:t>Example 9-3</a:t>
            </a:r>
            <a:endPar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56A04F2-CDEB-443E-AED3-1D0BF2A72BA5}"/>
              </a:ext>
            </a:extLst>
          </p:cNvPr>
          <p:cNvSpPr txBox="1"/>
          <p:nvPr/>
        </p:nvSpPr>
        <p:spPr>
          <a:xfrm>
            <a:off x="948812" y="1652632"/>
            <a:ext cx="10294374" cy="830997"/>
          </a:xfrm>
          <a:prstGeom prst="rect">
            <a:avLst/>
          </a:prstGeom>
          <a:noFill/>
        </p:spPr>
        <p:txBody>
          <a:bodyPr wrap="square">
            <a:spAutoFit/>
          </a:bodyPr>
          <a:lstStyle/>
          <a:p>
            <a:r>
              <a:rPr lang="en-US" sz="2400" b="1" dirty="0"/>
              <a:t>Find the value for TMOD if we want to program Timer 0 in mode 2, use 8051 XTAL for the clock source, and use instructions to start and stop the timer.</a:t>
            </a:r>
          </a:p>
        </p:txBody>
      </p:sp>
      <p:sp>
        <p:nvSpPr>
          <p:cNvPr id="11" name="TextBox 10">
            <a:extLst>
              <a:ext uri="{FF2B5EF4-FFF2-40B4-BE49-F238E27FC236}">
                <a16:creationId xmlns:a16="http://schemas.microsoft.com/office/drawing/2014/main" id="{589970B7-2AE8-4CED-80FC-31F24CF2060B}"/>
              </a:ext>
            </a:extLst>
          </p:cNvPr>
          <p:cNvSpPr txBox="1"/>
          <p:nvPr/>
        </p:nvSpPr>
        <p:spPr>
          <a:xfrm>
            <a:off x="948812" y="4253162"/>
            <a:ext cx="10422194" cy="1569660"/>
          </a:xfrm>
          <a:prstGeom prst="rect">
            <a:avLst/>
          </a:prstGeom>
          <a:noFill/>
        </p:spPr>
        <p:txBody>
          <a:bodyPr wrap="square">
            <a:spAutoFit/>
          </a:bodyPr>
          <a:lstStyle/>
          <a:p>
            <a:r>
              <a:rPr lang="en-US" sz="2400" b="1" dirty="0">
                <a:solidFill>
                  <a:srgbClr val="004620"/>
                </a:solidFill>
                <a:cs typeface="Courier New" panose="02070309020205020404" pitchFamily="49" charset="0"/>
              </a:rPr>
              <a:t>TMOD	= 0000 0010	Timer 0, mode 2, </a:t>
            </a:r>
          </a:p>
          <a:p>
            <a:r>
              <a:rPr lang="en-US" sz="2400" b="1" dirty="0">
                <a:solidFill>
                  <a:srgbClr val="004620"/>
                </a:solidFill>
                <a:cs typeface="Courier New" panose="02070309020205020404" pitchFamily="49" charset="0"/>
              </a:rPr>
              <a:t>			C/T = 0 to use XTAL clock source, and</a:t>
            </a:r>
          </a:p>
          <a:p>
            <a:r>
              <a:rPr lang="en-US" sz="2400" b="1" dirty="0">
                <a:solidFill>
                  <a:srgbClr val="004620"/>
                </a:solidFill>
                <a:cs typeface="Courier New" panose="02070309020205020404" pitchFamily="49" charset="0"/>
              </a:rPr>
              <a:t>			gate = 0 to use internal (software) </a:t>
            </a:r>
          </a:p>
          <a:p>
            <a:r>
              <a:rPr lang="en-US" sz="2400" b="1" dirty="0">
                <a:solidFill>
                  <a:srgbClr val="004620"/>
                </a:solidFill>
                <a:cs typeface="Courier New" panose="02070309020205020404" pitchFamily="49" charset="0"/>
              </a:rPr>
              <a:t>			start and stop method.</a:t>
            </a:r>
          </a:p>
        </p:txBody>
      </p:sp>
      <p:sp>
        <p:nvSpPr>
          <p:cNvPr id="12" name="TextBox 11">
            <a:extLst>
              <a:ext uri="{FF2B5EF4-FFF2-40B4-BE49-F238E27FC236}">
                <a16:creationId xmlns:a16="http://schemas.microsoft.com/office/drawing/2014/main" id="{0BD49A13-274A-4D19-9B3F-75215B817F53}"/>
              </a:ext>
            </a:extLst>
          </p:cNvPr>
          <p:cNvSpPr txBox="1"/>
          <p:nvPr/>
        </p:nvSpPr>
        <p:spPr>
          <a:xfrm>
            <a:off x="0" y="3198167"/>
            <a:ext cx="12192000" cy="461665"/>
          </a:xfrm>
          <a:prstGeom prst="rect">
            <a:avLst/>
          </a:prstGeom>
          <a:noFill/>
        </p:spPr>
        <p:txBody>
          <a:bodyPr wrap="square">
            <a:spAutoFit/>
          </a:bodyPr>
          <a:lstStyle/>
          <a:p>
            <a:pPr algn="ctr"/>
            <a:r>
              <a:rPr lang="en-US" sz="2400" b="1" dirty="0">
                <a:solidFill>
                  <a:srgbClr val="004620"/>
                </a:solidFill>
              </a:rPr>
              <a:t>Solution:</a:t>
            </a:r>
          </a:p>
        </p:txBody>
      </p:sp>
    </p:spTree>
    <p:extLst>
      <p:ext uri="{BB962C8B-B14F-4D97-AF65-F5344CB8AC3E}">
        <p14:creationId xmlns:p14="http://schemas.microsoft.com/office/powerpoint/2010/main" val="3724873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up)">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1" grpId="0"/>
      <p:bldP spid="1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926</TotalTime>
  <Words>7381</Words>
  <Application>Microsoft Office PowerPoint</Application>
  <PresentationFormat>Widescreen</PresentationFormat>
  <Paragraphs>692</Paragraphs>
  <Slides>46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Nassim</dc:creator>
  <cp:lastModifiedBy>Nassim</cp:lastModifiedBy>
  <cp:revision>124</cp:revision>
  <dcterms:created xsi:type="dcterms:W3CDTF">2021-12-24T07:30:16Z</dcterms:created>
  <dcterms:modified xsi:type="dcterms:W3CDTF">2022-01-11T13:22:06Z</dcterms:modified>
</cp:coreProperties>
</file>

<file path=docProps/thumbnail.jpeg>
</file>